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9db6c11d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9db6c11d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9db6c11d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9db6c11d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9db6c11d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9db6c11d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9e7da6c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9e7da6c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9e7da6c7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9e7da6c7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e7da6c7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9e7da6c7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9e7da6c7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9e7da6c7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e7da6c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e7da6c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9e7da6c7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9e7da6c7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a1b7443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a1b7443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9db6c11d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9db6c11d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9db6c11d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9db6c11d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9ddb20a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9ddb20a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9f724f59b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9f724f59b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9f724f59b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9f724f59b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9e7da6c7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9e7da6c7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9e7da6c7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9e7da6c7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iw" sz="1050">
                <a:solidFill>
                  <a:srgbClr val="6AA94F"/>
                </a:solidFill>
                <a:highlight>
                  <a:srgbClr val="1E1E1E"/>
                </a:highlight>
                <a:latin typeface="Courier New"/>
                <a:ea typeface="Courier New"/>
                <a:cs typeface="Courier New"/>
                <a:sym typeface="Courier New"/>
              </a:rPr>
              <a:t>CONV: Conv2d(3, 64, kernel_size=(7, 7), stride=(2, 2), padding=(3, 3), bias=False) ====&gt; SHAPE: torch.Size([64, 3, 7, 7])</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iw" sz="1050">
                <a:solidFill>
                  <a:srgbClr val="6AA94F"/>
                </a:solidFill>
                <a:highlight>
                  <a:srgbClr val="1E1E1E"/>
                </a:highlight>
                <a:latin typeface="Courier New"/>
                <a:ea typeface="Courier New"/>
                <a:cs typeface="Courier New"/>
                <a:sym typeface="Courier New"/>
              </a:rPr>
              <a:t>because in conv0 we have 7x7 filters and total of 64</a:t>
            </a:r>
            <a:endParaRPr sz="1050">
              <a:solidFill>
                <a:srgbClr val="6AA94F"/>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9ddb20a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9ddb20a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9f724f59b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9f724f59b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a1b7443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a1b7443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9ddb20a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9ddb20a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9db6c11d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9db6c11d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9ddb20af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9ddb20af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9f724f59b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9f724f59b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9f724f59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9f724f59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9f724f59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9f724f59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9f724f59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9f724f59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9f724f59b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9f724f59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9f724f59b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9f724f59b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9f724f59b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9f724f59b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9f724f59b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9f724f59b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9f724f59b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9f724f59b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a1b74432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a1b74432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f724f59b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f724f59b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9e7da6c7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9e7da6c7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9f724f59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9f724f59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a07fc479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a07fc479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9f724f59b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9f724f59b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9ddb20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9ddb20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9f724f59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9f724f59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9f724f59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9f724f59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9f724f59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9f724f59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9f724f59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9f724f59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9db6c11d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9db6c11d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9f724f59b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9f724f59b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9f724f59b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9f724f59b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a1b74432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a1b74432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9db6c11d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9db6c11d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9db6c11d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9db6c11d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9db6c11d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9db6c11d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9db6c11d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9db6c11d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33962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iw" sz="4000">
                <a:solidFill>
                  <a:srgbClr val="82C6FF"/>
                </a:solidFill>
              </a:rPr>
              <a:t>Plant Pathology 2021 - FGVC8</a:t>
            </a:r>
            <a:endParaRPr sz="2800">
              <a:solidFill>
                <a:srgbClr val="82C6FF"/>
              </a:solidFill>
            </a:endParaRPr>
          </a:p>
        </p:txBody>
      </p:sp>
      <p:pic>
        <p:nvPicPr>
          <p:cNvPr id="55" name="Google Shape;55;p13"/>
          <p:cNvPicPr preferRelativeResize="0"/>
          <p:nvPr/>
        </p:nvPicPr>
        <p:blipFill>
          <a:blip r:embed="rId3">
            <a:alphaModFix/>
          </a:blip>
          <a:stretch>
            <a:fillRect/>
          </a:stretch>
        </p:blipFill>
        <p:spPr>
          <a:xfrm>
            <a:off x="2638749" y="1132224"/>
            <a:ext cx="3511100" cy="3229725"/>
          </a:xfrm>
          <a:prstGeom prst="rect">
            <a:avLst/>
          </a:prstGeom>
          <a:noFill/>
          <a:ln>
            <a:noFill/>
          </a:ln>
        </p:spPr>
      </p:pic>
      <p:sp>
        <p:nvSpPr>
          <p:cNvPr id="56" name="Google Shape;56;p13"/>
          <p:cNvSpPr txBox="1"/>
          <p:nvPr/>
        </p:nvSpPr>
        <p:spPr>
          <a:xfrm>
            <a:off x="-13" y="430705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a:solidFill>
                  <a:srgbClr val="82C6FF"/>
                </a:solidFill>
              </a:rPr>
              <a:t>One Apple a day keep the Lecturer away</a:t>
            </a:r>
            <a:endParaRPr sz="1000">
              <a:solidFill>
                <a:srgbClr val="82C6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50025" y="37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DataSet Pictures</a:t>
            </a:r>
            <a:endParaRPr b="1" sz="3600" u="sng">
              <a:solidFill>
                <a:srgbClr val="82C6FF"/>
              </a:solidFill>
              <a:latin typeface="Courier New"/>
              <a:ea typeface="Courier New"/>
              <a:cs typeface="Courier New"/>
              <a:sym typeface="Courier New"/>
            </a:endParaRPr>
          </a:p>
        </p:txBody>
      </p:sp>
      <p:pic>
        <p:nvPicPr>
          <p:cNvPr id="128" name="Google Shape;128;p22"/>
          <p:cNvPicPr preferRelativeResize="0"/>
          <p:nvPr/>
        </p:nvPicPr>
        <p:blipFill>
          <a:blip r:embed="rId3">
            <a:alphaModFix/>
          </a:blip>
          <a:stretch>
            <a:fillRect/>
          </a:stretch>
        </p:blipFill>
        <p:spPr>
          <a:xfrm>
            <a:off x="0" y="1309525"/>
            <a:ext cx="4737550" cy="1525400"/>
          </a:xfrm>
          <a:prstGeom prst="rect">
            <a:avLst/>
          </a:prstGeom>
          <a:noFill/>
          <a:ln>
            <a:noFill/>
          </a:ln>
        </p:spPr>
      </p:pic>
      <p:pic>
        <p:nvPicPr>
          <p:cNvPr id="129" name="Google Shape;129;p22"/>
          <p:cNvPicPr preferRelativeResize="0"/>
          <p:nvPr/>
        </p:nvPicPr>
        <p:blipFill>
          <a:blip r:embed="rId4">
            <a:alphaModFix/>
          </a:blip>
          <a:stretch>
            <a:fillRect/>
          </a:stretch>
        </p:blipFill>
        <p:spPr>
          <a:xfrm>
            <a:off x="0" y="2970900"/>
            <a:ext cx="4737550" cy="1501500"/>
          </a:xfrm>
          <a:prstGeom prst="rect">
            <a:avLst/>
          </a:prstGeom>
          <a:noFill/>
          <a:ln>
            <a:noFill/>
          </a:ln>
        </p:spPr>
      </p:pic>
      <p:pic>
        <p:nvPicPr>
          <p:cNvPr id="130" name="Google Shape;130;p22"/>
          <p:cNvPicPr preferRelativeResize="0"/>
          <p:nvPr/>
        </p:nvPicPr>
        <p:blipFill>
          <a:blip r:embed="rId5">
            <a:alphaModFix/>
          </a:blip>
          <a:stretch>
            <a:fillRect/>
          </a:stretch>
        </p:blipFill>
        <p:spPr>
          <a:xfrm>
            <a:off x="4807800" y="1309525"/>
            <a:ext cx="4336200" cy="1525400"/>
          </a:xfrm>
          <a:prstGeom prst="rect">
            <a:avLst/>
          </a:prstGeom>
          <a:noFill/>
          <a:ln>
            <a:noFill/>
          </a:ln>
        </p:spPr>
      </p:pic>
      <p:pic>
        <p:nvPicPr>
          <p:cNvPr id="131" name="Google Shape;131;p22"/>
          <p:cNvPicPr preferRelativeResize="0"/>
          <p:nvPr/>
        </p:nvPicPr>
        <p:blipFill>
          <a:blip r:embed="rId6">
            <a:alphaModFix/>
          </a:blip>
          <a:stretch>
            <a:fillRect/>
          </a:stretch>
        </p:blipFill>
        <p:spPr>
          <a:xfrm>
            <a:off x="4807800" y="2970900"/>
            <a:ext cx="4336200" cy="150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50025" y="37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DataSet Pictures</a:t>
            </a:r>
            <a:endParaRPr b="1" sz="3600" u="sng">
              <a:solidFill>
                <a:srgbClr val="82C6FF"/>
              </a:solidFill>
              <a:latin typeface="Courier New"/>
              <a:ea typeface="Courier New"/>
              <a:cs typeface="Courier New"/>
              <a:sym typeface="Courier New"/>
            </a:endParaRPr>
          </a:p>
        </p:txBody>
      </p:sp>
      <p:pic>
        <p:nvPicPr>
          <p:cNvPr id="137" name="Google Shape;137;p23"/>
          <p:cNvPicPr preferRelativeResize="0"/>
          <p:nvPr/>
        </p:nvPicPr>
        <p:blipFill>
          <a:blip r:embed="rId3">
            <a:alphaModFix/>
          </a:blip>
          <a:stretch>
            <a:fillRect/>
          </a:stretch>
        </p:blipFill>
        <p:spPr>
          <a:xfrm>
            <a:off x="31875" y="1380725"/>
            <a:ext cx="4628026" cy="1440600"/>
          </a:xfrm>
          <a:prstGeom prst="rect">
            <a:avLst/>
          </a:prstGeom>
          <a:noFill/>
          <a:ln>
            <a:noFill/>
          </a:ln>
        </p:spPr>
      </p:pic>
      <p:pic>
        <p:nvPicPr>
          <p:cNvPr id="138" name="Google Shape;138;p23"/>
          <p:cNvPicPr preferRelativeResize="0"/>
          <p:nvPr/>
        </p:nvPicPr>
        <p:blipFill>
          <a:blip r:embed="rId4">
            <a:alphaModFix/>
          </a:blip>
          <a:stretch>
            <a:fillRect/>
          </a:stretch>
        </p:blipFill>
        <p:spPr>
          <a:xfrm>
            <a:off x="4747548" y="1380725"/>
            <a:ext cx="4396449" cy="1440600"/>
          </a:xfrm>
          <a:prstGeom prst="rect">
            <a:avLst/>
          </a:prstGeom>
          <a:noFill/>
          <a:ln>
            <a:noFill/>
          </a:ln>
        </p:spPr>
      </p:pic>
      <p:pic>
        <p:nvPicPr>
          <p:cNvPr id="139" name="Google Shape;139;p23"/>
          <p:cNvPicPr preferRelativeResize="0"/>
          <p:nvPr/>
        </p:nvPicPr>
        <p:blipFill>
          <a:blip r:embed="rId5">
            <a:alphaModFix/>
          </a:blip>
          <a:stretch>
            <a:fillRect/>
          </a:stretch>
        </p:blipFill>
        <p:spPr>
          <a:xfrm>
            <a:off x="31875" y="2968225"/>
            <a:ext cx="4628026" cy="1469000"/>
          </a:xfrm>
          <a:prstGeom prst="rect">
            <a:avLst/>
          </a:prstGeom>
          <a:noFill/>
          <a:ln>
            <a:noFill/>
          </a:ln>
        </p:spPr>
      </p:pic>
      <p:pic>
        <p:nvPicPr>
          <p:cNvPr id="140" name="Google Shape;140;p23"/>
          <p:cNvPicPr preferRelativeResize="0"/>
          <p:nvPr/>
        </p:nvPicPr>
        <p:blipFill>
          <a:blip r:embed="rId6">
            <a:alphaModFix/>
          </a:blip>
          <a:stretch>
            <a:fillRect/>
          </a:stretch>
        </p:blipFill>
        <p:spPr>
          <a:xfrm>
            <a:off x="4747550" y="2968225"/>
            <a:ext cx="4396449" cy="146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476050" y="370800"/>
            <a:ext cx="93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Augmentation</a:t>
            </a:r>
            <a:endParaRPr b="1" sz="3600" u="sng">
              <a:solidFill>
                <a:srgbClr val="82C6FF"/>
              </a:solidFill>
              <a:latin typeface="Courier New"/>
              <a:ea typeface="Courier New"/>
              <a:cs typeface="Courier New"/>
              <a:sym typeface="Courier New"/>
            </a:endParaRPr>
          </a:p>
        </p:txBody>
      </p:sp>
      <p:pic>
        <p:nvPicPr>
          <p:cNvPr id="146" name="Google Shape;146;p24"/>
          <p:cNvPicPr preferRelativeResize="0"/>
          <p:nvPr/>
        </p:nvPicPr>
        <p:blipFill>
          <a:blip r:embed="rId3">
            <a:alphaModFix/>
          </a:blip>
          <a:stretch>
            <a:fillRect/>
          </a:stretch>
        </p:blipFill>
        <p:spPr>
          <a:xfrm>
            <a:off x="427450" y="1095900"/>
            <a:ext cx="7748642" cy="3895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76200" y="0"/>
            <a:ext cx="3000000" cy="738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Rotate</a:t>
            </a:r>
            <a:endParaRPr sz="1050">
              <a:solidFill>
                <a:srgbClr val="6AA94F"/>
              </a:solidFill>
              <a:highlight>
                <a:srgbClr val="1E1E1E"/>
              </a:highlight>
              <a:latin typeface="Courier New"/>
              <a:ea typeface="Courier New"/>
              <a:cs typeface="Courier New"/>
              <a:sym typeface="Courier New"/>
            </a:endParaRPr>
          </a:p>
        </p:txBody>
      </p:sp>
      <p:sp>
        <p:nvSpPr>
          <p:cNvPr id="152" name="Google Shape;152;p25"/>
          <p:cNvSpPr txBox="1"/>
          <p:nvPr/>
        </p:nvSpPr>
        <p:spPr>
          <a:xfrm>
            <a:off x="4568125" y="0"/>
            <a:ext cx="4804500" cy="1490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ShiftScaleRotate</a:t>
            </a:r>
            <a:endParaRPr sz="1050">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53" name="Google Shape;153;p25"/>
          <p:cNvPicPr preferRelativeResize="0"/>
          <p:nvPr/>
        </p:nvPicPr>
        <p:blipFill>
          <a:blip r:embed="rId3">
            <a:alphaModFix/>
          </a:blip>
          <a:stretch>
            <a:fillRect/>
          </a:stretch>
        </p:blipFill>
        <p:spPr>
          <a:xfrm>
            <a:off x="76200" y="652275"/>
            <a:ext cx="4352160" cy="4338825"/>
          </a:xfrm>
          <a:prstGeom prst="rect">
            <a:avLst/>
          </a:prstGeom>
          <a:noFill/>
          <a:ln>
            <a:noFill/>
          </a:ln>
        </p:spPr>
      </p:pic>
      <p:pic>
        <p:nvPicPr>
          <p:cNvPr id="154" name="Google Shape;154;p25"/>
          <p:cNvPicPr preferRelativeResize="0"/>
          <p:nvPr/>
        </p:nvPicPr>
        <p:blipFill>
          <a:blip r:embed="rId4">
            <a:alphaModFix/>
          </a:blip>
          <a:stretch>
            <a:fillRect/>
          </a:stretch>
        </p:blipFill>
        <p:spPr>
          <a:xfrm>
            <a:off x="4677022" y="695587"/>
            <a:ext cx="4252200" cy="425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76200" y="0"/>
            <a:ext cx="3000000" cy="1490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RandomFog</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sp>
        <p:nvSpPr>
          <p:cNvPr id="160" name="Google Shape;160;p26"/>
          <p:cNvSpPr txBox="1"/>
          <p:nvPr/>
        </p:nvSpPr>
        <p:spPr>
          <a:xfrm>
            <a:off x="4706100" y="0"/>
            <a:ext cx="3904500" cy="1490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CLAHE</a:t>
            </a:r>
            <a:endParaRPr sz="1050">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61" name="Google Shape;161;p26"/>
          <p:cNvPicPr preferRelativeResize="0"/>
          <p:nvPr/>
        </p:nvPicPr>
        <p:blipFill>
          <a:blip r:embed="rId3">
            <a:alphaModFix/>
          </a:blip>
          <a:stretch>
            <a:fillRect/>
          </a:stretch>
        </p:blipFill>
        <p:spPr>
          <a:xfrm>
            <a:off x="4724400" y="647700"/>
            <a:ext cx="4323551" cy="4343401"/>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400" y="640979"/>
            <a:ext cx="4323550" cy="43501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nvSpPr>
        <p:spPr>
          <a:xfrm>
            <a:off x="76200" y="0"/>
            <a:ext cx="3000000" cy="22428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GaussNoise</a:t>
            </a:r>
            <a:endParaRPr sz="1050">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sp>
        <p:nvSpPr>
          <p:cNvPr id="168" name="Google Shape;168;p27"/>
          <p:cNvSpPr txBox="1"/>
          <p:nvPr/>
        </p:nvSpPr>
        <p:spPr>
          <a:xfrm>
            <a:off x="4064875" y="0"/>
            <a:ext cx="5460000" cy="1302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2700" u="sng">
                <a:solidFill>
                  <a:srgbClr val="82C6FF"/>
                </a:solidFill>
                <a:latin typeface="Courier New"/>
                <a:ea typeface="Courier New"/>
                <a:cs typeface="Courier New"/>
                <a:sym typeface="Courier New"/>
              </a:rPr>
              <a:t>RandomBrightnessContrast</a:t>
            </a:r>
            <a:endParaRPr sz="150">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69" name="Google Shape;169;p27"/>
          <p:cNvPicPr preferRelativeResize="0"/>
          <p:nvPr/>
        </p:nvPicPr>
        <p:blipFill>
          <a:blip r:embed="rId3">
            <a:alphaModFix/>
          </a:blip>
          <a:stretch>
            <a:fillRect/>
          </a:stretch>
        </p:blipFill>
        <p:spPr>
          <a:xfrm>
            <a:off x="152400" y="674154"/>
            <a:ext cx="4303725" cy="4316945"/>
          </a:xfrm>
          <a:prstGeom prst="rect">
            <a:avLst/>
          </a:prstGeom>
          <a:noFill/>
          <a:ln>
            <a:noFill/>
          </a:ln>
        </p:spPr>
      </p:pic>
      <p:pic>
        <p:nvPicPr>
          <p:cNvPr id="170" name="Google Shape;170;p27"/>
          <p:cNvPicPr preferRelativeResize="0"/>
          <p:nvPr/>
        </p:nvPicPr>
        <p:blipFill>
          <a:blip r:embed="rId4">
            <a:alphaModFix/>
          </a:blip>
          <a:stretch>
            <a:fillRect/>
          </a:stretch>
        </p:blipFill>
        <p:spPr>
          <a:xfrm>
            <a:off x="4608525" y="667555"/>
            <a:ext cx="4303725" cy="43235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nvSpPr>
        <p:spPr>
          <a:xfrm>
            <a:off x="76200" y="0"/>
            <a:ext cx="3000000" cy="3747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RandomShadow</a:t>
            </a:r>
            <a:endParaRPr sz="1050">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76" name="Google Shape;176;p28"/>
          <p:cNvPicPr preferRelativeResize="0"/>
          <p:nvPr/>
        </p:nvPicPr>
        <p:blipFill>
          <a:blip r:embed="rId3">
            <a:alphaModFix/>
          </a:blip>
          <a:stretch>
            <a:fillRect/>
          </a:stretch>
        </p:blipFill>
        <p:spPr>
          <a:xfrm>
            <a:off x="152400" y="707137"/>
            <a:ext cx="4303725" cy="4283963"/>
          </a:xfrm>
          <a:prstGeom prst="rect">
            <a:avLst/>
          </a:prstGeom>
          <a:noFill/>
          <a:ln>
            <a:noFill/>
          </a:ln>
        </p:spPr>
      </p:pic>
      <p:sp>
        <p:nvSpPr>
          <p:cNvPr id="177" name="Google Shape;177;p28"/>
          <p:cNvSpPr txBox="1"/>
          <p:nvPr/>
        </p:nvSpPr>
        <p:spPr>
          <a:xfrm>
            <a:off x="4706100" y="0"/>
            <a:ext cx="3904500" cy="1490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CoarseDropout</a:t>
            </a:r>
            <a:endParaRPr sz="1050">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78" name="Google Shape;178;p28"/>
          <p:cNvPicPr preferRelativeResize="0"/>
          <p:nvPr/>
        </p:nvPicPr>
        <p:blipFill>
          <a:blip r:embed="rId4">
            <a:alphaModFix/>
          </a:blip>
          <a:stretch>
            <a:fillRect/>
          </a:stretch>
        </p:blipFill>
        <p:spPr>
          <a:xfrm>
            <a:off x="4604300" y="645653"/>
            <a:ext cx="4299500" cy="43454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nvSpPr>
        <p:spPr>
          <a:xfrm>
            <a:off x="76200" y="0"/>
            <a:ext cx="6249900" cy="2994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b="1" lang="iw" sz="3600" u="sng">
                <a:solidFill>
                  <a:srgbClr val="82C6FF"/>
                </a:solidFill>
                <a:latin typeface="Courier New"/>
                <a:ea typeface="Courier New"/>
                <a:cs typeface="Courier New"/>
                <a:sym typeface="Courier New"/>
              </a:rPr>
              <a:t>InsectAugmentation</a:t>
            </a:r>
            <a:endParaRPr sz="1050">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184" name="Google Shape;184;p29"/>
          <p:cNvPicPr preferRelativeResize="0"/>
          <p:nvPr/>
        </p:nvPicPr>
        <p:blipFill>
          <a:blip r:embed="rId3">
            <a:alphaModFix/>
          </a:blip>
          <a:stretch>
            <a:fillRect/>
          </a:stretch>
        </p:blipFill>
        <p:spPr>
          <a:xfrm>
            <a:off x="233800" y="690675"/>
            <a:ext cx="8650425" cy="434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152400" y="336550"/>
            <a:ext cx="8839202" cy="4470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152400" y="152400"/>
            <a:ext cx="8839201" cy="1675171"/>
          </a:xfrm>
          <a:prstGeom prst="rect">
            <a:avLst/>
          </a:prstGeom>
          <a:noFill/>
          <a:ln>
            <a:noFill/>
          </a:ln>
        </p:spPr>
      </p:pic>
      <p:pic>
        <p:nvPicPr>
          <p:cNvPr id="195" name="Google Shape;195;p31"/>
          <p:cNvPicPr preferRelativeResize="0"/>
          <p:nvPr/>
        </p:nvPicPr>
        <p:blipFill>
          <a:blip r:embed="rId4">
            <a:alphaModFix/>
          </a:blip>
          <a:stretch>
            <a:fillRect/>
          </a:stretch>
        </p:blipFill>
        <p:spPr>
          <a:xfrm>
            <a:off x="72050" y="1827575"/>
            <a:ext cx="5161875" cy="3315925"/>
          </a:xfrm>
          <a:prstGeom prst="rect">
            <a:avLst/>
          </a:prstGeom>
          <a:noFill/>
          <a:ln>
            <a:noFill/>
          </a:ln>
        </p:spPr>
      </p:pic>
      <p:pic>
        <p:nvPicPr>
          <p:cNvPr id="196" name="Google Shape;196;p31"/>
          <p:cNvPicPr preferRelativeResize="0"/>
          <p:nvPr/>
        </p:nvPicPr>
        <p:blipFill>
          <a:blip r:embed="rId5">
            <a:alphaModFix/>
          </a:blip>
          <a:stretch>
            <a:fillRect/>
          </a:stretch>
        </p:blipFill>
        <p:spPr>
          <a:xfrm>
            <a:off x="5233925" y="1044775"/>
            <a:ext cx="3910075" cy="400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Libraries </a:t>
            </a:r>
            <a:endParaRPr b="1" sz="3600" u="sng">
              <a:solidFill>
                <a:srgbClr val="82C6FF"/>
              </a:solidFill>
            </a:endParaRPr>
          </a:p>
        </p:txBody>
      </p:sp>
      <p:pic>
        <p:nvPicPr>
          <p:cNvPr id="62" name="Google Shape;62;p14"/>
          <p:cNvPicPr preferRelativeResize="0"/>
          <p:nvPr/>
        </p:nvPicPr>
        <p:blipFill>
          <a:blip r:embed="rId3">
            <a:alphaModFix/>
          </a:blip>
          <a:stretch>
            <a:fillRect/>
          </a:stretch>
        </p:blipFill>
        <p:spPr>
          <a:xfrm>
            <a:off x="1609425" y="1344788"/>
            <a:ext cx="1938500" cy="1372200"/>
          </a:xfrm>
          <a:prstGeom prst="rect">
            <a:avLst/>
          </a:prstGeom>
          <a:noFill/>
          <a:ln>
            <a:noFill/>
          </a:ln>
        </p:spPr>
      </p:pic>
      <p:pic>
        <p:nvPicPr>
          <p:cNvPr id="63" name="Google Shape;63;p14"/>
          <p:cNvPicPr preferRelativeResize="0"/>
          <p:nvPr/>
        </p:nvPicPr>
        <p:blipFill>
          <a:blip r:embed="rId4">
            <a:alphaModFix/>
          </a:blip>
          <a:stretch>
            <a:fillRect/>
          </a:stretch>
        </p:blipFill>
        <p:spPr>
          <a:xfrm>
            <a:off x="1723875" y="2912800"/>
            <a:ext cx="1281776" cy="1281776"/>
          </a:xfrm>
          <a:prstGeom prst="rect">
            <a:avLst/>
          </a:prstGeom>
          <a:noFill/>
          <a:ln>
            <a:noFill/>
          </a:ln>
        </p:spPr>
      </p:pic>
      <p:pic>
        <p:nvPicPr>
          <p:cNvPr id="64" name="Google Shape;64;p14"/>
          <p:cNvPicPr preferRelativeResize="0"/>
          <p:nvPr/>
        </p:nvPicPr>
        <p:blipFill>
          <a:blip r:embed="rId5">
            <a:alphaModFix/>
          </a:blip>
          <a:stretch>
            <a:fillRect/>
          </a:stretch>
        </p:blipFill>
        <p:spPr>
          <a:xfrm>
            <a:off x="4507822" y="1543375"/>
            <a:ext cx="2286250" cy="914500"/>
          </a:xfrm>
          <a:prstGeom prst="rect">
            <a:avLst/>
          </a:prstGeom>
          <a:noFill/>
          <a:ln>
            <a:noFill/>
          </a:ln>
        </p:spPr>
      </p:pic>
      <p:pic>
        <p:nvPicPr>
          <p:cNvPr id="65" name="Google Shape;65;p14"/>
          <p:cNvPicPr preferRelativeResize="0"/>
          <p:nvPr/>
        </p:nvPicPr>
        <p:blipFill>
          <a:blip r:embed="rId6">
            <a:alphaModFix/>
          </a:blip>
          <a:stretch>
            <a:fillRect/>
          </a:stretch>
        </p:blipFill>
        <p:spPr>
          <a:xfrm>
            <a:off x="3307500" y="3044071"/>
            <a:ext cx="1938500" cy="949054"/>
          </a:xfrm>
          <a:prstGeom prst="rect">
            <a:avLst/>
          </a:prstGeom>
          <a:noFill/>
          <a:ln>
            <a:noFill/>
          </a:ln>
        </p:spPr>
      </p:pic>
      <p:pic>
        <p:nvPicPr>
          <p:cNvPr id="66" name="Google Shape;66;p14"/>
          <p:cNvPicPr preferRelativeResize="0"/>
          <p:nvPr/>
        </p:nvPicPr>
        <p:blipFill>
          <a:blip r:embed="rId7">
            <a:alphaModFix/>
          </a:blip>
          <a:stretch>
            <a:fillRect/>
          </a:stretch>
        </p:blipFill>
        <p:spPr>
          <a:xfrm>
            <a:off x="5283751" y="2786800"/>
            <a:ext cx="2816124" cy="1407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50025" y="-162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The Plant Dataset Class</a:t>
            </a:r>
            <a:endParaRPr b="1" sz="3600" u="sng">
              <a:solidFill>
                <a:srgbClr val="82C6FF"/>
              </a:solidFill>
              <a:latin typeface="Courier New"/>
              <a:ea typeface="Courier New"/>
              <a:cs typeface="Courier New"/>
              <a:sym typeface="Courier New"/>
            </a:endParaRPr>
          </a:p>
        </p:txBody>
      </p:sp>
      <p:pic>
        <p:nvPicPr>
          <p:cNvPr id="202" name="Google Shape;202;p32"/>
          <p:cNvPicPr preferRelativeResize="0"/>
          <p:nvPr/>
        </p:nvPicPr>
        <p:blipFill>
          <a:blip r:embed="rId3">
            <a:alphaModFix/>
          </a:blip>
          <a:stretch>
            <a:fillRect/>
          </a:stretch>
        </p:blipFill>
        <p:spPr>
          <a:xfrm>
            <a:off x="1522025" y="410100"/>
            <a:ext cx="6068262" cy="473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50025" y="-10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Logistic Regression</a:t>
            </a:r>
            <a:endParaRPr b="1" sz="3600" u="sng">
              <a:solidFill>
                <a:srgbClr val="82C6FF"/>
              </a:solidFill>
              <a:latin typeface="Courier New"/>
              <a:ea typeface="Courier New"/>
              <a:cs typeface="Courier New"/>
              <a:sym typeface="Courier New"/>
            </a:endParaRPr>
          </a:p>
        </p:txBody>
      </p:sp>
      <p:pic>
        <p:nvPicPr>
          <p:cNvPr id="208" name="Google Shape;208;p33"/>
          <p:cNvPicPr preferRelativeResize="0"/>
          <p:nvPr/>
        </p:nvPicPr>
        <p:blipFill>
          <a:blip r:embed="rId3">
            <a:alphaModFix/>
          </a:blip>
          <a:stretch>
            <a:fillRect/>
          </a:stretch>
        </p:blipFill>
        <p:spPr>
          <a:xfrm>
            <a:off x="196225" y="2525550"/>
            <a:ext cx="4688274" cy="2459450"/>
          </a:xfrm>
          <a:prstGeom prst="rect">
            <a:avLst/>
          </a:prstGeom>
          <a:noFill/>
          <a:ln>
            <a:noFill/>
          </a:ln>
        </p:spPr>
      </p:pic>
      <p:sp>
        <p:nvSpPr>
          <p:cNvPr id="209" name="Google Shape;209;p33"/>
          <p:cNvSpPr txBox="1"/>
          <p:nvPr/>
        </p:nvSpPr>
        <p:spPr>
          <a:xfrm>
            <a:off x="666725" y="1204950"/>
            <a:ext cx="7186800" cy="113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200">
                <a:solidFill>
                  <a:srgbClr val="82C6FF"/>
                </a:solidFill>
              </a:rPr>
              <a:t>This type of statistical analysis is often used for predictive analytics and modeling, it is used in statistical software to understand the relationship between the dependent variable and one or more independent variables by estimating probabilities using a logistic regression equation. </a:t>
            </a:r>
            <a:endParaRPr sz="1200">
              <a:solidFill>
                <a:srgbClr val="82C6FF"/>
              </a:solidFill>
            </a:endParaRPr>
          </a:p>
          <a:p>
            <a:pPr indent="0" lvl="0" marL="0" rtl="0" algn="l">
              <a:lnSpc>
                <a:spcPct val="115000"/>
              </a:lnSpc>
              <a:spcBef>
                <a:spcPts val="0"/>
              </a:spcBef>
              <a:spcAft>
                <a:spcPts val="0"/>
              </a:spcAft>
              <a:buNone/>
            </a:pPr>
            <a:r>
              <a:rPr lang="iw" sz="1200">
                <a:solidFill>
                  <a:srgbClr val="82C6FF"/>
                </a:solidFill>
              </a:rPr>
              <a:t>This type of analysis can help you predict the likelihood of an event happening or a choice being made. </a:t>
            </a:r>
            <a:endParaRPr sz="1200">
              <a:solidFill>
                <a:srgbClr val="82C6FF"/>
              </a:solidFill>
            </a:endParaRPr>
          </a:p>
          <a:p>
            <a:pPr indent="0" lvl="0" marL="0" rtl="0" algn="l">
              <a:spcBef>
                <a:spcPts val="0"/>
              </a:spcBef>
              <a:spcAft>
                <a:spcPts val="0"/>
              </a:spcAft>
              <a:buNone/>
            </a:pPr>
            <a:r>
              <a:t/>
            </a:r>
            <a:endParaRPr sz="1200">
              <a:solidFill>
                <a:srgbClr val="82C6FF"/>
              </a:solidFill>
            </a:endParaRPr>
          </a:p>
        </p:txBody>
      </p:sp>
      <p:pic>
        <p:nvPicPr>
          <p:cNvPr id="210" name="Google Shape;210;p33"/>
          <p:cNvPicPr preferRelativeResize="0"/>
          <p:nvPr/>
        </p:nvPicPr>
        <p:blipFill>
          <a:blip r:embed="rId4">
            <a:alphaModFix/>
          </a:blip>
          <a:stretch>
            <a:fillRect/>
          </a:stretch>
        </p:blipFill>
        <p:spPr>
          <a:xfrm>
            <a:off x="5540849" y="2903975"/>
            <a:ext cx="2809875" cy="142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40025"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Logistic Regression</a:t>
            </a:r>
            <a:endParaRPr b="1" sz="3600" u="sng">
              <a:solidFill>
                <a:srgbClr val="82C6FF"/>
              </a:solidFill>
              <a:latin typeface="Courier New"/>
              <a:ea typeface="Courier New"/>
              <a:cs typeface="Courier New"/>
              <a:sym typeface="Courier New"/>
            </a:endParaRPr>
          </a:p>
        </p:txBody>
      </p:sp>
      <p:pic>
        <p:nvPicPr>
          <p:cNvPr id="216" name="Google Shape;216;p34"/>
          <p:cNvPicPr preferRelativeResize="0"/>
          <p:nvPr/>
        </p:nvPicPr>
        <p:blipFill>
          <a:blip r:embed="rId3">
            <a:alphaModFix/>
          </a:blip>
          <a:stretch>
            <a:fillRect/>
          </a:stretch>
        </p:blipFill>
        <p:spPr>
          <a:xfrm>
            <a:off x="99825" y="964050"/>
            <a:ext cx="4732875" cy="2202725"/>
          </a:xfrm>
          <a:prstGeom prst="rect">
            <a:avLst/>
          </a:prstGeom>
          <a:noFill/>
          <a:ln>
            <a:noFill/>
          </a:ln>
        </p:spPr>
      </p:pic>
      <p:sp>
        <p:nvSpPr>
          <p:cNvPr id="217" name="Google Shape;217;p34"/>
          <p:cNvSpPr txBox="1"/>
          <p:nvPr/>
        </p:nvSpPr>
        <p:spPr>
          <a:xfrm>
            <a:off x="4832700" y="615225"/>
            <a:ext cx="4311300" cy="332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800" u="sng">
                <a:solidFill>
                  <a:srgbClr val="82C6FF"/>
                </a:solidFill>
                <a:latin typeface="Courier New"/>
                <a:ea typeface="Courier New"/>
                <a:cs typeface="Courier New"/>
                <a:sym typeface="Courier New"/>
              </a:rPr>
              <a:t>Training Hyperparameters:</a:t>
            </a:r>
            <a:endParaRPr b="1" sz="28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epochs: 50</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batch size: 100</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learning rate:0.001</a:t>
            </a:r>
            <a:endParaRPr b="1" sz="2800">
              <a:solidFill>
                <a:srgbClr val="82C6FF"/>
              </a:solidFill>
              <a:latin typeface="Courier New"/>
              <a:ea typeface="Courier New"/>
              <a:cs typeface="Courier New"/>
              <a:sym typeface="Courier New"/>
            </a:endParaRPr>
          </a:p>
          <a:p>
            <a:pPr indent="0" lvl="0" marL="0" rtl="0" algn="ctr">
              <a:lnSpc>
                <a:spcPct val="127777"/>
              </a:lnSpc>
              <a:spcBef>
                <a:spcPts val="0"/>
              </a:spcBef>
              <a:spcAft>
                <a:spcPts val="0"/>
              </a:spcAft>
              <a:buNone/>
            </a:pPr>
            <a:r>
              <a:rPr b="1" lang="iw" sz="2800">
                <a:solidFill>
                  <a:srgbClr val="82C6FF"/>
                </a:solidFill>
                <a:latin typeface="Courier New"/>
                <a:ea typeface="Courier New"/>
                <a:cs typeface="Courier New"/>
                <a:sym typeface="Courier New"/>
              </a:rPr>
              <a:t>optimizer: SGD</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augmentation: No</a:t>
            </a:r>
            <a:endParaRPr/>
          </a:p>
        </p:txBody>
      </p:sp>
      <p:pic>
        <p:nvPicPr>
          <p:cNvPr id="218" name="Google Shape;218;p34"/>
          <p:cNvPicPr preferRelativeResize="0"/>
          <p:nvPr/>
        </p:nvPicPr>
        <p:blipFill>
          <a:blip r:embed="rId4">
            <a:alphaModFix/>
          </a:blip>
          <a:stretch>
            <a:fillRect/>
          </a:stretch>
        </p:blipFill>
        <p:spPr>
          <a:xfrm>
            <a:off x="99825" y="4211225"/>
            <a:ext cx="5396651" cy="379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50025" y="-10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Logistic Regression</a:t>
            </a:r>
            <a:endParaRPr b="1" sz="3600" u="sng">
              <a:solidFill>
                <a:srgbClr val="82C6FF"/>
              </a:solidFill>
              <a:latin typeface="Courier New"/>
              <a:ea typeface="Courier New"/>
              <a:cs typeface="Courier New"/>
              <a:sym typeface="Courier New"/>
            </a:endParaRPr>
          </a:p>
        </p:txBody>
      </p:sp>
      <p:pic>
        <p:nvPicPr>
          <p:cNvPr id="224" name="Google Shape;224;p35"/>
          <p:cNvPicPr preferRelativeResize="0"/>
          <p:nvPr/>
        </p:nvPicPr>
        <p:blipFill>
          <a:blip r:embed="rId3">
            <a:alphaModFix/>
          </a:blip>
          <a:stretch>
            <a:fillRect/>
          </a:stretch>
        </p:blipFill>
        <p:spPr>
          <a:xfrm>
            <a:off x="21225" y="741550"/>
            <a:ext cx="9101549" cy="3257727"/>
          </a:xfrm>
          <a:prstGeom prst="rect">
            <a:avLst/>
          </a:prstGeom>
          <a:noFill/>
          <a:ln>
            <a:noFill/>
          </a:ln>
        </p:spPr>
      </p:pic>
      <p:sp>
        <p:nvSpPr>
          <p:cNvPr id="225" name="Google Shape;225;p35"/>
          <p:cNvSpPr txBox="1"/>
          <p:nvPr/>
        </p:nvSpPr>
        <p:spPr>
          <a:xfrm>
            <a:off x="1200175" y="4178325"/>
            <a:ext cx="6030900" cy="87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t>Final Train Loss: </a:t>
            </a:r>
            <a:r>
              <a:rPr lang="iw" sz="1500">
                <a:solidFill>
                  <a:schemeClr val="lt1"/>
                </a:solidFill>
                <a:highlight>
                  <a:srgbClr val="FFFFFF"/>
                </a:highlight>
              </a:rPr>
              <a:t>0.36			Final Train F1 Score:  0.73</a:t>
            </a:r>
            <a:endParaRPr sz="1500">
              <a:solidFill>
                <a:schemeClr val="lt1"/>
              </a:solidFill>
              <a:highlight>
                <a:srgbClr val="FFFFFF"/>
              </a:highlight>
            </a:endParaRPr>
          </a:p>
          <a:p>
            <a:pPr indent="0" lvl="0" marL="0" rtl="0" algn="l">
              <a:spcBef>
                <a:spcPts val="0"/>
              </a:spcBef>
              <a:spcAft>
                <a:spcPts val="0"/>
              </a:spcAft>
              <a:buNone/>
            </a:pPr>
            <a:r>
              <a:rPr lang="iw" sz="1500">
                <a:solidFill>
                  <a:schemeClr val="lt1"/>
                </a:solidFill>
                <a:highlight>
                  <a:srgbClr val="FFFFFF"/>
                </a:highlight>
              </a:rPr>
              <a:t>			</a:t>
            </a:r>
            <a:endParaRPr sz="1500">
              <a:solidFill>
                <a:schemeClr val="lt1"/>
              </a:solidFill>
              <a:highlight>
                <a:srgbClr val="FFFFFF"/>
              </a:highlight>
            </a:endParaRPr>
          </a:p>
          <a:p>
            <a:pPr indent="0" lvl="0" marL="0" rtl="0" algn="l">
              <a:spcBef>
                <a:spcPts val="0"/>
              </a:spcBef>
              <a:spcAft>
                <a:spcPts val="0"/>
              </a:spcAft>
              <a:buNone/>
            </a:pPr>
            <a:r>
              <a:rPr lang="iw" sz="1500">
                <a:solidFill>
                  <a:schemeClr val="lt1"/>
                </a:solidFill>
                <a:highlight>
                  <a:srgbClr val="FFFFFF"/>
                </a:highlight>
              </a:rPr>
              <a:t>Final Validation Loss: 0.36		Final Validation F1 Score: 0.73</a:t>
            </a:r>
            <a:endParaRPr sz="1500">
              <a:solidFill>
                <a:schemeClr val="lt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50025" y="-86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Convolutional Networks</a:t>
            </a:r>
            <a:endParaRPr b="1" sz="3600" u="sng">
              <a:solidFill>
                <a:srgbClr val="82C6FF"/>
              </a:solidFill>
              <a:latin typeface="Courier New"/>
              <a:ea typeface="Courier New"/>
              <a:cs typeface="Courier New"/>
              <a:sym typeface="Courier New"/>
            </a:endParaRPr>
          </a:p>
        </p:txBody>
      </p:sp>
      <p:sp>
        <p:nvSpPr>
          <p:cNvPr id="231" name="Google Shape;231;p36"/>
          <p:cNvSpPr txBox="1"/>
          <p:nvPr/>
        </p:nvSpPr>
        <p:spPr>
          <a:xfrm>
            <a:off x="183225" y="571875"/>
            <a:ext cx="8854200" cy="101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w" sz="1800">
                <a:solidFill>
                  <a:srgbClr val="82C6FF"/>
                </a:solidFill>
              </a:rPr>
              <a:t>They are a multi-layered neural network that is known to be able to detect patterns and complex features. The convolutional layers encode multiple lower-level features into more discriminative features, in a way that is </a:t>
            </a:r>
            <a:r>
              <a:rPr b="1" lang="iw" sz="1800" u="sng">
                <a:solidFill>
                  <a:srgbClr val="82C6FF"/>
                </a:solidFill>
              </a:rPr>
              <a:t>spatially context-aware</a:t>
            </a:r>
            <a:r>
              <a:rPr lang="iw" sz="1800">
                <a:solidFill>
                  <a:srgbClr val="82C6FF"/>
                </a:solidFill>
              </a:rPr>
              <a:t>.</a:t>
            </a:r>
            <a:endParaRPr sz="1800">
              <a:solidFill>
                <a:srgbClr val="82C6FF"/>
              </a:solidFill>
            </a:endParaRPr>
          </a:p>
        </p:txBody>
      </p:sp>
      <p:pic>
        <p:nvPicPr>
          <p:cNvPr id="232" name="Google Shape;232;p36"/>
          <p:cNvPicPr preferRelativeResize="0"/>
          <p:nvPr/>
        </p:nvPicPr>
        <p:blipFill>
          <a:blip r:embed="rId3">
            <a:alphaModFix/>
          </a:blip>
          <a:stretch>
            <a:fillRect/>
          </a:stretch>
        </p:blipFill>
        <p:spPr>
          <a:xfrm>
            <a:off x="324075" y="1740075"/>
            <a:ext cx="8572500" cy="3133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121425" y="-86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F</a:t>
            </a:r>
            <a:r>
              <a:rPr b="1" lang="iw" sz="3600" u="sng">
                <a:solidFill>
                  <a:srgbClr val="82C6FF"/>
                </a:solidFill>
                <a:latin typeface="Courier New"/>
                <a:ea typeface="Courier New"/>
                <a:cs typeface="Courier New"/>
                <a:sym typeface="Courier New"/>
              </a:rPr>
              <a:t>ilters / Feature Detectors</a:t>
            </a:r>
            <a:endParaRPr b="1" sz="3600" u="sng">
              <a:solidFill>
                <a:srgbClr val="82C6FF"/>
              </a:solidFill>
              <a:latin typeface="Courier New"/>
              <a:ea typeface="Courier New"/>
              <a:cs typeface="Courier New"/>
              <a:sym typeface="Courier New"/>
            </a:endParaRPr>
          </a:p>
        </p:txBody>
      </p:sp>
      <p:pic>
        <p:nvPicPr>
          <p:cNvPr id="238" name="Google Shape;238;p37"/>
          <p:cNvPicPr preferRelativeResize="0"/>
          <p:nvPr/>
        </p:nvPicPr>
        <p:blipFill>
          <a:blip r:embed="rId3">
            <a:alphaModFix/>
          </a:blip>
          <a:stretch>
            <a:fillRect/>
          </a:stretch>
        </p:blipFill>
        <p:spPr>
          <a:xfrm>
            <a:off x="223900" y="2964150"/>
            <a:ext cx="1490600" cy="1191151"/>
          </a:xfrm>
          <a:prstGeom prst="rect">
            <a:avLst/>
          </a:prstGeom>
          <a:noFill/>
          <a:ln>
            <a:noFill/>
          </a:ln>
        </p:spPr>
      </p:pic>
      <p:pic>
        <p:nvPicPr>
          <p:cNvPr id="239" name="Google Shape;239;p37"/>
          <p:cNvPicPr preferRelativeResize="0"/>
          <p:nvPr/>
        </p:nvPicPr>
        <p:blipFill>
          <a:blip r:embed="rId4">
            <a:alphaModFix/>
          </a:blip>
          <a:stretch>
            <a:fillRect/>
          </a:stretch>
        </p:blipFill>
        <p:spPr>
          <a:xfrm>
            <a:off x="1529150" y="636500"/>
            <a:ext cx="5653225" cy="441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8"/>
          <p:cNvPicPr preferRelativeResize="0"/>
          <p:nvPr/>
        </p:nvPicPr>
        <p:blipFill>
          <a:blip r:embed="rId3">
            <a:alphaModFix/>
          </a:blip>
          <a:stretch>
            <a:fillRect/>
          </a:stretch>
        </p:blipFill>
        <p:spPr>
          <a:xfrm>
            <a:off x="0" y="986799"/>
            <a:ext cx="8839200" cy="4056825"/>
          </a:xfrm>
          <a:prstGeom prst="rect">
            <a:avLst/>
          </a:prstGeom>
          <a:noFill/>
          <a:ln>
            <a:noFill/>
          </a:ln>
        </p:spPr>
      </p:pic>
      <p:sp>
        <p:nvSpPr>
          <p:cNvPr id="245" name="Google Shape;245;p38"/>
          <p:cNvSpPr txBox="1"/>
          <p:nvPr/>
        </p:nvSpPr>
        <p:spPr>
          <a:xfrm>
            <a:off x="0" y="0"/>
            <a:ext cx="828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feature maps</a:t>
            </a:r>
            <a:endParaRPr b="1" sz="3600" u="sng">
              <a:solidFill>
                <a:srgbClr val="82C6FF"/>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nvSpPr>
        <p:spPr>
          <a:xfrm>
            <a:off x="0" y="0"/>
            <a:ext cx="828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p:txBody>
      </p:sp>
      <p:sp>
        <p:nvSpPr>
          <p:cNvPr id="251" name="Google Shape;251;p39"/>
          <p:cNvSpPr txBox="1"/>
          <p:nvPr/>
        </p:nvSpPr>
        <p:spPr>
          <a:xfrm>
            <a:off x="86500" y="-16650"/>
            <a:ext cx="8285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let’s talk about </a:t>
            </a:r>
            <a:endParaRPr b="1" sz="36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how to train CNN</a:t>
            </a:r>
            <a:endParaRPr b="1" sz="3600" u="sng">
              <a:solidFill>
                <a:srgbClr val="82C6FF"/>
              </a:solidFill>
              <a:latin typeface="Courier New"/>
              <a:ea typeface="Courier New"/>
              <a:cs typeface="Courier New"/>
              <a:sym typeface="Courier New"/>
            </a:endParaRPr>
          </a:p>
        </p:txBody>
      </p:sp>
      <p:pic>
        <p:nvPicPr>
          <p:cNvPr id="252" name="Google Shape;252;p39"/>
          <p:cNvPicPr preferRelativeResize="0"/>
          <p:nvPr/>
        </p:nvPicPr>
        <p:blipFill>
          <a:blip r:embed="rId3">
            <a:alphaModFix/>
          </a:blip>
          <a:stretch>
            <a:fillRect/>
          </a:stretch>
        </p:blipFill>
        <p:spPr>
          <a:xfrm>
            <a:off x="2684450" y="1784475"/>
            <a:ext cx="4187100" cy="3140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50025" y="37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Optimizer</a:t>
            </a:r>
            <a:endParaRPr b="1" sz="3600" u="sng">
              <a:solidFill>
                <a:srgbClr val="82C6FF"/>
              </a:solidFill>
              <a:latin typeface="Courier New"/>
              <a:ea typeface="Courier New"/>
              <a:cs typeface="Courier New"/>
              <a:sym typeface="Courier New"/>
            </a:endParaRPr>
          </a:p>
        </p:txBody>
      </p:sp>
      <p:sp>
        <p:nvSpPr>
          <p:cNvPr id="258" name="Google Shape;258;p40"/>
          <p:cNvSpPr txBox="1"/>
          <p:nvPr/>
        </p:nvSpPr>
        <p:spPr>
          <a:xfrm>
            <a:off x="1110075" y="1249275"/>
            <a:ext cx="7000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solidFill>
                  <a:srgbClr val="82C6FF"/>
                </a:solidFill>
              </a:rPr>
              <a:t>Optimizer is an algorithm or a method used to change the attributes of the neural network such as weights and learning rate to reduce the losses.</a:t>
            </a:r>
            <a:endParaRPr sz="1500">
              <a:solidFill>
                <a:srgbClr val="82C6FF"/>
              </a:solidFill>
            </a:endParaRPr>
          </a:p>
          <a:p>
            <a:pPr indent="0" lvl="0" marL="0" rtl="0" algn="l">
              <a:spcBef>
                <a:spcPts val="0"/>
              </a:spcBef>
              <a:spcAft>
                <a:spcPts val="0"/>
              </a:spcAft>
              <a:buNone/>
            </a:pPr>
            <a:r>
              <a:rPr lang="iw" sz="1500">
                <a:solidFill>
                  <a:srgbClr val="82C6FF"/>
                </a:solidFill>
              </a:rPr>
              <a:t>We use it to solve optimization problem by minimizing the function.</a:t>
            </a:r>
            <a:endParaRPr sz="1500">
              <a:solidFill>
                <a:srgbClr val="82C6FF"/>
              </a:solidFill>
            </a:endParaRPr>
          </a:p>
        </p:txBody>
      </p:sp>
      <p:sp>
        <p:nvSpPr>
          <p:cNvPr id="259" name="Google Shape;259;p40"/>
          <p:cNvSpPr txBox="1"/>
          <p:nvPr/>
        </p:nvSpPr>
        <p:spPr>
          <a:xfrm>
            <a:off x="1110075" y="2262650"/>
            <a:ext cx="727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rgbClr val="82C6FF"/>
                </a:solidFill>
              </a:rPr>
              <a:t>Adam is a replacement optimization algorithm for stochastic gradient descent for training deep learning models.Adam combines the best properties of the AdaGrad and RMSProp algorithms to provide an optimization algorithm that can handle sparse gradients on noisy problems.</a:t>
            </a:r>
            <a:endParaRPr>
              <a:solidFill>
                <a:srgbClr val="82C6FF"/>
              </a:solidFill>
            </a:endParaRPr>
          </a:p>
          <a:p>
            <a:pPr indent="0" lvl="0" marL="0" rtl="0" algn="l">
              <a:spcBef>
                <a:spcPts val="0"/>
              </a:spcBef>
              <a:spcAft>
                <a:spcPts val="0"/>
              </a:spcAft>
              <a:buNone/>
            </a:pPr>
            <a:r>
              <a:t/>
            </a:r>
            <a:endParaRPr>
              <a:solidFill>
                <a:srgbClr val="82C6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50025" y="37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Optimizer</a:t>
            </a:r>
            <a:endParaRPr b="1" sz="3600" u="sng">
              <a:solidFill>
                <a:srgbClr val="82C6FF"/>
              </a:solidFill>
              <a:latin typeface="Courier New"/>
              <a:ea typeface="Courier New"/>
              <a:cs typeface="Courier New"/>
              <a:sym typeface="Courier New"/>
            </a:endParaRPr>
          </a:p>
        </p:txBody>
      </p:sp>
      <p:sp>
        <p:nvSpPr>
          <p:cNvPr id="265" name="Google Shape;265;p41"/>
          <p:cNvSpPr txBox="1"/>
          <p:nvPr/>
        </p:nvSpPr>
        <p:spPr>
          <a:xfrm>
            <a:off x="1110075" y="1249275"/>
            <a:ext cx="7000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solidFill>
                  <a:srgbClr val="82C6FF"/>
                </a:solidFill>
              </a:rPr>
              <a:t>Optimizer is an </a:t>
            </a:r>
            <a:r>
              <a:rPr lang="iw" sz="1500">
                <a:solidFill>
                  <a:srgbClr val="82C6FF"/>
                </a:solidFill>
              </a:rPr>
              <a:t>algorithm</a:t>
            </a:r>
            <a:r>
              <a:rPr lang="iw" sz="1500">
                <a:solidFill>
                  <a:srgbClr val="82C6FF"/>
                </a:solidFill>
              </a:rPr>
              <a:t> or a method </a:t>
            </a:r>
            <a:r>
              <a:rPr lang="iw" sz="1500">
                <a:solidFill>
                  <a:srgbClr val="82C6FF"/>
                </a:solidFill>
              </a:rPr>
              <a:t>used</a:t>
            </a:r>
            <a:r>
              <a:rPr lang="iw" sz="1500">
                <a:solidFill>
                  <a:srgbClr val="82C6FF"/>
                </a:solidFill>
              </a:rPr>
              <a:t> to change the attributes of the </a:t>
            </a:r>
            <a:r>
              <a:rPr lang="iw" sz="1500">
                <a:solidFill>
                  <a:srgbClr val="82C6FF"/>
                </a:solidFill>
              </a:rPr>
              <a:t>neural</a:t>
            </a:r>
            <a:r>
              <a:rPr lang="iw" sz="1500">
                <a:solidFill>
                  <a:srgbClr val="82C6FF"/>
                </a:solidFill>
              </a:rPr>
              <a:t> network such as </a:t>
            </a:r>
            <a:r>
              <a:rPr lang="iw" sz="1500">
                <a:solidFill>
                  <a:srgbClr val="82C6FF"/>
                </a:solidFill>
              </a:rPr>
              <a:t>weights</a:t>
            </a:r>
            <a:r>
              <a:rPr lang="iw" sz="1500">
                <a:solidFill>
                  <a:srgbClr val="82C6FF"/>
                </a:solidFill>
              </a:rPr>
              <a:t> and learning rate to reduce the </a:t>
            </a:r>
            <a:r>
              <a:rPr lang="iw" sz="1500">
                <a:solidFill>
                  <a:srgbClr val="82C6FF"/>
                </a:solidFill>
              </a:rPr>
              <a:t>losses</a:t>
            </a:r>
            <a:r>
              <a:rPr lang="iw" sz="1500">
                <a:solidFill>
                  <a:srgbClr val="82C6FF"/>
                </a:solidFill>
              </a:rPr>
              <a:t>.</a:t>
            </a:r>
            <a:endParaRPr sz="1500">
              <a:solidFill>
                <a:srgbClr val="82C6FF"/>
              </a:solidFill>
            </a:endParaRPr>
          </a:p>
          <a:p>
            <a:pPr indent="0" lvl="0" marL="0" rtl="0" algn="l">
              <a:spcBef>
                <a:spcPts val="0"/>
              </a:spcBef>
              <a:spcAft>
                <a:spcPts val="0"/>
              </a:spcAft>
              <a:buNone/>
            </a:pPr>
            <a:r>
              <a:rPr lang="iw" sz="1500">
                <a:solidFill>
                  <a:srgbClr val="82C6FF"/>
                </a:solidFill>
              </a:rPr>
              <a:t>We use it to solve optimization </a:t>
            </a:r>
            <a:r>
              <a:rPr lang="iw" sz="1500">
                <a:solidFill>
                  <a:srgbClr val="82C6FF"/>
                </a:solidFill>
              </a:rPr>
              <a:t>problem</a:t>
            </a:r>
            <a:r>
              <a:rPr lang="iw" sz="1500">
                <a:solidFill>
                  <a:srgbClr val="82C6FF"/>
                </a:solidFill>
              </a:rPr>
              <a:t> by </a:t>
            </a:r>
            <a:r>
              <a:rPr lang="iw" sz="1500">
                <a:solidFill>
                  <a:srgbClr val="82C6FF"/>
                </a:solidFill>
              </a:rPr>
              <a:t>minimizing</a:t>
            </a:r>
            <a:r>
              <a:rPr lang="iw" sz="1500">
                <a:solidFill>
                  <a:srgbClr val="82C6FF"/>
                </a:solidFill>
              </a:rPr>
              <a:t> the function.</a:t>
            </a:r>
            <a:endParaRPr sz="1500">
              <a:solidFill>
                <a:srgbClr val="82C6FF"/>
              </a:solidFill>
            </a:endParaRPr>
          </a:p>
        </p:txBody>
      </p:sp>
      <p:sp>
        <p:nvSpPr>
          <p:cNvPr id="266" name="Google Shape;266;p41"/>
          <p:cNvSpPr txBox="1"/>
          <p:nvPr/>
        </p:nvSpPr>
        <p:spPr>
          <a:xfrm>
            <a:off x="1110075" y="2262650"/>
            <a:ext cx="727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solidFill>
                  <a:srgbClr val="82C6FF"/>
                </a:solidFill>
              </a:rPr>
              <a:t>Adam is a replacement optimization algorithm for stochastic gradient descent for training deep learning</a:t>
            </a:r>
            <a:r>
              <a:rPr lang="iw">
                <a:solidFill>
                  <a:srgbClr val="82C6FF"/>
                </a:solidFill>
              </a:rPr>
              <a:t> </a:t>
            </a:r>
            <a:r>
              <a:rPr lang="iw">
                <a:solidFill>
                  <a:srgbClr val="82C6FF"/>
                </a:solidFill>
              </a:rPr>
              <a:t>models.Adam combines the best properties of the AdaGrad and RMSProp algorithms to provide an optimization algorithm that can handle sparse gradients on noisy problems.</a:t>
            </a:r>
            <a:endParaRPr>
              <a:solidFill>
                <a:srgbClr val="82C6FF"/>
              </a:solidFill>
            </a:endParaRPr>
          </a:p>
          <a:p>
            <a:pPr indent="0" lvl="0" marL="0" rtl="0" algn="l">
              <a:spcBef>
                <a:spcPts val="0"/>
              </a:spcBef>
              <a:spcAft>
                <a:spcPts val="0"/>
              </a:spcAft>
              <a:buNone/>
            </a:pPr>
            <a:r>
              <a:t/>
            </a:r>
            <a:endParaRPr>
              <a:solidFill>
                <a:srgbClr val="82C6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The Dataset</a:t>
            </a:r>
            <a:endParaRPr b="1" sz="3600" u="sng">
              <a:solidFill>
                <a:srgbClr val="82C6FF"/>
              </a:solidFill>
            </a:endParaRPr>
          </a:p>
        </p:txBody>
      </p:sp>
      <p:pic>
        <p:nvPicPr>
          <p:cNvPr id="72" name="Google Shape;72;p15"/>
          <p:cNvPicPr preferRelativeResize="0"/>
          <p:nvPr/>
        </p:nvPicPr>
        <p:blipFill>
          <a:blip r:embed="rId3">
            <a:alphaModFix/>
          </a:blip>
          <a:stretch>
            <a:fillRect/>
          </a:stretch>
        </p:blipFill>
        <p:spPr>
          <a:xfrm>
            <a:off x="311700" y="1467038"/>
            <a:ext cx="2326950" cy="2209425"/>
          </a:xfrm>
          <a:prstGeom prst="rect">
            <a:avLst/>
          </a:prstGeom>
          <a:noFill/>
          <a:ln>
            <a:noFill/>
          </a:ln>
        </p:spPr>
      </p:pic>
      <p:pic>
        <p:nvPicPr>
          <p:cNvPr id="73" name="Google Shape;73;p15"/>
          <p:cNvPicPr preferRelativeResize="0"/>
          <p:nvPr/>
        </p:nvPicPr>
        <p:blipFill>
          <a:blip r:embed="rId4">
            <a:alphaModFix/>
          </a:blip>
          <a:stretch>
            <a:fillRect/>
          </a:stretch>
        </p:blipFill>
        <p:spPr>
          <a:xfrm>
            <a:off x="2962191" y="1467050"/>
            <a:ext cx="2288259" cy="2232600"/>
          </a:xfrm>
          <a:prstGeom prst="rect">
            <a:avLst/>
          </a:prstGeom>
          <a:noFill/>
          <a:ln>
            <a:noFill/>
          </a:ln>
        </p:spPr>
      </p:pic>
      <p:pic>
        <p:nvPicPr>
          <p:cNvPr id="74" name="Google Shape;74;p15"/>
          <p:cNvPicPr preferRelativeResize="0"/>
          <p:nvPr/>
        </p:nvPicPr>
        <p:blipFill>
          <a:blip r:embed="rId5">
            <a:alphaModFix/>
          </a:blip>
          <a:stretch>
            <a:fillRect/>
          </a:stretch>
        </p:blipFill>
        <p:spPr>
          <a:xfrm>
            <a:off x="5623975" y="1467051"/>
            <a:ext cx="2666683" cy="2209400"/>
          </a:xfrm>
          <a:prstGeom prst="rect">
            <a:avLst/>
          </a:prstGeom>
          <a:noFill/>
          <a:ln>
            <a:noFill/>
          </a:ln>
        </p:spPr>
      </p:pic>
      <p:pic>
        <p:nvPicPr>
          <p:cNvPr id="75" name="Google Shape;75;p15"/>
          <p:cNvPicPr preferRelativeResize="0"/>
          <p:nvPr/>
        </p:nvPicPr>
        <p:blipFill>
          <a:blip r:embed="rId6">
            <a:alphaModFix/>
          </a:blip>
          <a:stretch>
            <a:fillRect/>
          </a:stretch>
        </p:blipFill>
        <p:spPr>
          <a:xfrm>
            <a:off x="8009525" y="1467050"/>
            <a:ext cx="1134475" cy="174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50025" y="37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Scheduler</a:t>
            </a:r>
            <a:endParaRPr b="1" sz="3600" u="sng">
              <a:solidFill>
                <a:srgbClr val="82C6FF"/>
              </a:solidFill>
              <a:latin typeface="Courier New"/>
              <a:ea typeface="Courier New"/>
              <a:cs typeface="Courier New"/>
              <a:sym typeface="Courier New"/>
            </a:endParaRPr>
          </a:p>
        </p:txBody>
      </p:sp>
      <p:sp>
        <p:nvSpPr>
          <p:cNvPr id="272" name="Google Shape;272;p42"/>
          <p:cNvSpPr txBox="1"/>
          <p:nvPr/>
        </p:nvSpPr>
        <p:spPr>
          <a:xfrm>
            <a:off x="1241875" y="1304025"/>
            <a:ext cx="6310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solidFill>
                  <a:srgbClr val="82C6FF"/>
                </a:solidFill>
              </a:rPr>
              <a:t>At the beginning of every epoch, this callback gets the updated learning rate value from schedule function provided, with the current epoch and current learning rate, and applies the updated learning rate on the optimizer.</a:t>
            </a:r>
            <a:endParaRPr sz="1500">
              <a:solidFill>
                <a:srgbClr val="82C6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nvSpPr>
        <p:spPr>
          <a:xfrm>
            <a:off x="1110350" y="-76200"/>
            <a:ext cx="6368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training tools</a:t>
            </a:r>
            <a:endParaRPr b="1" sz="36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transfer learning</a:t>
            </a:r>
            <a:endParaRPr b="1" sz="3600" u="sng">
              <a:solidFill>
                <a:srgbClr val="82C6FF"/>
              </a:solidFill>
              <a:latin typeface="Courier New"/>
              <a:ea typeface="Courier New"/>
              <a:cs typeface="Courier New"/>
              <a:sym typeface="Courier New"/>
            </a:endParaRPr>
          </a:p>
        </p:txBody>
      </p:sp>
      <p:pic>
        <p:nvPicPr>
          <p:cNvPr id="278" name="Google Shape;278;p43"/>
          <p:cNvPicPr preferRelativeResize="0"/>
          <p:nvPr/>
        </p:nvPicPr>
        <p:blipFill>
          <a:blip r:embed="rId3">
            <a:alphaModFix/>
          </a:blip>
          <a:stretch>
            <a:fillRect/>
          </a:stretch>
        </p:blipFill>
        <p:spPr>
          <a:xfrm>
            <a:off x="152400" y="1369200"/>
            <a:ext cx="8553900" cy="3104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training function</a:t>
            </a:r>
            <a:endParaRPr b="1" sz="3600" u="sng">
              <a:solidFill>
                <a:srgbClr val="82C6FF"/>
              </a:solidFill>
              <a:latin typeface="Courier New"/>
              <a:ea typeface="Courier New"/>
              <a:cs typeface="Courier New"/>
              <a:sym typeface="Courier New"/>
            </a:endParaRPr>
          </a:p>
        </p:txBody>
      </p:sp>
      <p:pic>
        <p:nvPicPr>
          <p:cNvPr id="284" name="Google Shape;284;p44"/>
          <p:cNvPicPr preferRelativeResize="0"/>
          <p:nvPr/>
        </p:nvPicPr>
        <p:blipFill>
          <a:blip r:embed="rId3">
            <a:alphaModFix/>
          </a:blip>
          <a:stretch>
            <a:fillRect/>
          </a:stretch>
        </p:blipFill>
        <p:spPr>
          <a:xfrm>
            <a:off x="2144925" y="448025"/>
            <a:ext cx="4913874" cy="46954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training loss</a:t>
            </a:r>
            <a:endParaRPr b="1" sz="3600" u="sng">
              <a:solidFill>
                <a:srgbClr val="82C6FF"/>
              </a:solidFill>
              <a:latin typeface="Courier New"/>
              <a:ea typeface="Courier New"/>
              <a:cs typeface="Courier New"/>
              <a:sym typeface="Courier New"/>
            </a:endParaRPr>
          </a:p>
        </p:txBody>
      </p:sp>
      <p:pic>
        <p:nvPicPr>
          <p:cNvPr id="290" name="Google Shape;290;p45"/>
          <p:cNvPicPr preferRelativeResize="0"/>
          <p:nvPr/>
        </p:nvPicPr>
        <p:blipFill>
          <a:blip r:embed="rId3">
            <a:alphaModFix/>
          </a:blip>
          <a:stretch>
            <a:fillRect/>
          </a:stretch>
        </p:blipFill>
        <p:spPr>
          <a:xfrm>
            <a:off x="730650" y="2125875"/>
            <a:ext cx="7682724" cy="2872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Calculating </a:t>
            </a:r>
            <a:r>
              <a:rPr b="1" lang="iw" sz="3600" u="sng">
                <a:solidFill>
                  <a:srgbClr val="82C6FF"/>
                </a:solidFill>
                <a:latin typeface="Courier New"/>
                <a:ea typeface="Courier New"/>
                <a:cs typeface="Courier New"/>
                <a:sym typeface="Courier New"/>
              </a:rPr>
              <a:t>F1</a:t>
            </a:r>
            <a:endParaRPr b="1" sz="3600" u="sng">
              <a:solidFill>
                <a:srgbClr val="82C6FF"/>
              </a:solidFill>
              <a:latin typeface="Courier New"/>
              <a:ea typeface="Courier New"/>
              <a:cs typeface="Courier New"/>
              <a:sym typeface="Courier New"/>
            </a:endParaRPr>
          </a:p>
        </p:txBody>
      </p:sp>
      <p:pic>
        <p:nvPicPr>
          <p:cNvPr id="296" name="Google Shape;296;p46"/>
          <p:cNvPicPr preferRelativeResize="0"/>
          <p:nvPr/>
        </p:nvPicPr>
        <p:blipFill>
          <a:blip r:embed="rId3">
            <a:alphaModFix/>
          </a:blip>
          <a:stretch>
            <a:fillRect/>
          </a:stretch>
        </p:blipFill>
        <p:spPr>
          <a:xfrm>
            <a:off x="504400" y="1014275"/>
            <a:ext cx="8544100" cy="322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validition</a:t>
            </a:r>
            <a:r>
              <a:rPr b="1" lang="iw" sz="3600" u="sng">
                <a:solidFill>
                  <a:srgbClr val="82C6FF"/>
                </a:solidFill>
                <a:latin typeface="Courier New"/>
                <a:ea typeface="Courier New"/>
                <a:cs typeface="Courier New"/>
                <a:sym typeface="Courier New"/>
              </a:rPr>
              <a:t> f</a:t>
            </a:r>
            <a:r>
              <a:rPr b="1" lang="iw" sz="3600" u="sng">
                <a:solidFill>
                  <a:srgbClr val="82C6FF"/>
                </a:solidFill>
                <a:latin typeface="Courier New"/>
                <a:ea typeface="Courier New"/>
                <a:cs typeface="Courier New"/>
                <a:sym typeface="Courier New"/>
              </a:rPr>
              <a:t>unction</a:t>
            </a:r>
            <a:endParaRPr b="1" sz="3600" u="sng">
              <a:solidFill>
                <a:srgbClr val="82C6FF"/>
              </a:solidFill>
              <a:latin typeface="Courier New"/>
              <a:ea typeface="Courier New"/>
              <a:cs typeface="Courier New"/>
              <a:sym typeface="Courier New"/>
            </a:endParaRPr>
          </a:p>
        </p:txBody>
      </p:sp>
      <p:pic>
        <p:nvPicPr>
          <p:cNvPr id="302" name="Google Shape;302;p47"/>
          <p:cNvPicPr preferRelativeResize="0"/>
          <p:nvPr/>
        </p:nvPicPr>
        <p:blipFill>
          <a:blip r:embed="rId3">
            <a:alphaModFix/>
          </a:blip>
          <a:stretch>
            <a:fillRect/>
          </a:stretch>
        </p:blipFill>
        <p:spPr>
          <a:xfrm>
            <a:off x="1820575" y="360550"/>
            <a:ext cx="5330899" cy="467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validation</a:t>
            </a:r>
            <a:r>
              <a:rPr b="1" lang="iw" sz="3600" u="sng">
                <a:solidFill>
                  <a:srgbClr val="82C6FF"/>
                </a:solidFill>
                <a:latin typeface="Courier New"/>
                <a:ea typeface="Courier New"/>
                <a:cs typeface="Courier New"/>
                <a:sym typeface="Courier New"/>
              </a:rPr>
              <a:t> loss</a:t>
            </a:r>
            <a:endParaRPr b="1" sz="3600" u="sng">
              <a:solidFill>
                <a:srgbClr val="82C6FF"/>
              </a:solidFill>
              <a:latin typeface="Courier New"/>
              <a:ea typeface="Courier New"/>
              <a:cs typeface="Courier New"/>
              <a:sym typeface="Courier New"/>
            </a:endParaRPr>
          </a:p>
        </p:txBody>
      </p:sp>
      <p:pic>
        <p:nvPicPr>
          <p:cNvPr id="308" name="Google Shape;308;p48"/>
          <p:cNvPicPr preferRelativeResize="0"/>
          <p:nvPr/>
        </p:nvPicPr>
        <p:blipFill>
          <a:blip r:embed="rId3">
            <a:alphaModFix/>
          </a:blip>
          <a:stretch>
            <a:fillRect/>
          </a:stretch>
        </p:blipFill>
        <p:spPr>
          <a:xfrm>
            <a:off x="770250" y="1292301"/>
            <a:ext cx="8030500" cy="2315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validation</a:t>
            </a:r>
            <a:r>
              <a:rPr b="1" lang="iw" sz="3600" u="sng">
                <a:solidFill>
                  <a:srgbClr val="82C6FF"/>
                </a:solidFill>
                <a:latin typeface="Courier New"/>
                <a:ea typeface="Courier New"/>
                <a:cs typeface="Courier New"/>
                <a:sym typeface="Courier New"/>
              </a:rPr>
              <a:t> loss</a:t>
            </a:r>
            <a:endParaRPr b="1" sz="3600" u="sng">
              <a:solidFill>
                <a:srgbClr val="82C6FF"/>
              </a:solidFill>
              <a:latin typeface="Courier New"/>
              <a:ea typeface="Courier New"/>
              <a:cs typeface="Courier New"/>
              <a:sym typeface="Courier New"/>
            </a:endParaRPr>
          </a:p>
        </p:txBody>
      </p:sp>
      <p:pic>
        <p:nvPicPr>
          <p:cNvPr id="314" name="Google Shape;314;p49"/>
          <p:cNvPicPr preferRelativeResize="0"/>
          <p:nvPr/>
        </p:nvPicPr>
        <p:blipFill>
          <a:blip r:embed="rId3">
            <a:alphaModFix/>
          </a:blip>
          <a:stretch>
            <a:fillRect/>
          </a:stretch>
        </p:blipFill>
        <p:spPr>
          <a:xfrm>
            <a:off x="770250" y="1292301"/>
            <a:ext cx="8030500" cy="2315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0"/>
          <p:cNvPicPr preferRelativeResize="0"/>
          <p:nvPr/>
        </p:nvPicPr>
        <p:blipFill>
          <a:blip r:embed="rId3">
            <a:alphaModFix/>
          </a:blip>
          <a:stretch>
            <a:fillRect/>
          </a:stretch>
        </p:blipFill>
        <p:spPr>
          <a:xfrm>
            <a:off x="971550" y="1403925"/>
            <a:ext cx="7200900" cy="2952750"/>
          </a:xfrm>
          <a:prstGeom prst="rect">
            <a:avLst/>
          </a:prstGeom>
          <a:noFill/>
          <a:ln>
            <a:noFill/>
          </a:ln>
        </p:spPr>
      </p:pic>
      <p:sp>
        <p:nvSpPr>
          <p:cNvPr id="320" name="Google Shape;320;p50"/>
          <p:cNvSpPr txBox="1"/>
          <p:nvPr/>
        </p:nvSpPr>
        <p:spPr>
          <a:xfrm>
            <a:off x="1155225" y="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Hyper parameter search</a:t>
            </a:r>
            <a:endParaRPr b="1" sz="3600" u="sng">
              <a:solidFill>
                <a:srgbClr val="82C6FF"/>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nvSpPr>
        <p:spPr>
          <a:xfrm>
            <a:off x="1155225" y="-228600"/>
            <a:ext cx="665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Hyper parameter search</a:t>
            </a:r>
            <a:endParaRPr b="1" sz="3600" u="sng">
              <a:solidFill>
                <a:srgbClr val="82C6FF"/>
              </a:solidFill>
              <a:latin typeface="Courier New"/>
              <a:ea typeface="Courier New"/>
              <a:cs typeface="Courier New"/>
              <a:sym typeface="Courier New"/>
            </a:endParaRPr>
          </a:p>
        </p:txBody>
      </p:sp>
      <p:pic>
        <p:nvPicPr>
          <p:cNvPr id="326" name="Google Shape;326;p51"/>
          <p:cNvPicPr preferRelativeResize="0"/>
          <p:nvPr/>
        </p:nvPicPr>
        <p:blipFill>
          <a:blip r:embed="rId3">
            <a:alphaModFix/>
          </a:blip>
          <a:stretch>
            <a:fillRect/>
          </a:stretch>
        </p:blipFill>
        <p:spPr>
          <a:xfrm>
            <a:off x="1155224" y="347984"/>
            <a:ext cx="6267100" cy="47955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196175"/>
            <a:ext cx="4488649" cy="4947324"/>
          </a:xfrm>
          <a:prstGeom prst="rect">
            <a:avLst/>
          </a:prstGeom>
          <a:noFill/>
          <a:ln>
            <a:noFill/>
          </a:ln>
        </p:spPr>
      </p:pic>
      <p:pic>
        <p:nvPicPr>
          <p:cNvPr id="81" name="Google Shape;81;p16"/>
          <p:cNvPicPr preferRelativeResize="0"/>
          <p:nvPr/>
        </p:nvPicPr>
        <p:blipFill rotWithShape="1">
          <a:blip r:embed="rId4">
            <a:alphaModFix/>
          </a:blip>
          <a:srcRect b="0" l="-12440" r="12440" t="0"/>
          <a:stretch/>
        </p:blipFill>
        <p:spPr>
          <a:xfrm>
            <a:off x="4847375" y="699775"/>
            <a:ext cx="3821350" cy="4390100"/>
          </a:xfrm>
          <a:prstGeom prst="rect">
            <a:avLst/>
          </a:prstGeom>
          <a:noFill/>
          <a:ln>
            <a:noFill/>
          </a:ln>
        </p:spPr>
      </p:pic>
      <p:sp>
        <p:nvSpPr>
          <p:cNvPr id="82" name="Google Shape;82;p16"/>
          <p:cNvSpPr txBox="1"/>
          <p:nvPr>
            <p:ph type="title"/>
          </p:nvPr>
        </p:nvSpPr>
        <p:spPr>
          <a:xfrm>
            <a:off x="311700" y="0"/>
            <a:ext cx="8520600" cy="3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2900" u="sng">
                <a:solidFill>
                  <a:srgbClr val="82C6FF"/>
                </a:solidFill>
                <a:latin typeface="Courier New"/>
                <a:ea typeface="Courier New"/>
                <a:cs typeface="Courier New"/>
                <a:sym typeface="Courier New"/>
              </a:rPr>
              <a:t>Dataset Split </a:t>
            </a:r>
            <a:r>
              <a:rPr b="1" lang="iw" sz="2900" u="sng">
                <a:solidFill>
                  <a:srgbClr val="82C6FF"/>
                </a:solidFill>
                <a:latin typeface="Courier New"/>
                <a:ea typeface="Courier New"/>
                <a:cs typeface="Courier New"/>
                <a:sym typeface="Courier New"/>
              </a:rPr>
              <a:t>a customized stratified</a:t>
            </a:r>
            <a:endParaRPr b="1" sz="2900" u="sng">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2900" u="sng">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2900" u="sng">
              <a:solidFill>
                <a:srgbClr val="82C6FF"/>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2"/>
          <p:cNvPicPr preferRelativeResize="0"/>
          <p:nvPr/>
        </p:nvPicPr>
        <p:blipFill>
          <a:blip r:embed="rId3">
            <a:alphaModFix/>
          </a:blip>
          <a:stretch>
            <a:fillRect/>
          </a:stretch>
        </p:blipFill>
        <p:spPr>
          <a:xfrm>
            <a:off x="152400" y="212675"/>
            <a:ext cx="8839201" cy="459255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50025" y="-162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VGG</a:t>
            </a:r>
            <a:endParaRPr b="1" sz="3600" u="sng">
              <a:solidFill>
                <a:srgbClr val="82C6FF"/>
              </a:solidFill>
              <a:latin typeface="Courier New"/>
              <a:ea typeface="Courier New"/>
              <a:cs typeface="Courier New"/>
              <a:sym typeface="Courier New"/>
            </a:endParaRPr>
          </a:p>
        </p:txBody>
      </p:sp>
      <p:pic>
        <p:nvPicPr>
          <p:cNvPr id="337" name="Google Shape;337;p53"/>
          <p:cNvPicPr preferRelativeResize="0"/>
          <p:nvPr/>
        </p:nvPicPr>
        <p:blipFill>
          <a:blip r:embed="rId3">
            <a:alphaModFix/>
          </a:blip>
          <a:stretch>
            <a:fillRect/>
          </a:stretch>
        </p:blipFill>
        <p:spPr>
          <a:xfrm>
            <a:off x="177350" y="1481775"/>
            <a:ext cx="8771375" cy="3524825"/>
          </a:xfrm>
          <a:prstGeom prst="rect">
            <a:avLst/>
          </a:prstGeom>
          <a:noFill/>
          <a:ln>
            <a:noFill/>
          </a:ln>
        </p:spPr>
      </p:pic>
      <p:sp>
        <p:nvSpPr>
          <p:cNvPr id="338" name="Google Shape;338;p53"/>
          <p:cNvSpPr txBox="1"/>
          <p:nvPr/>
        </p:nvSpPr>
        <p:spPr>
          <a:xfrm>
            <a:off x="647325" y="386150"/>
            <a:ext cx="7926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solidFill>
                  <a:srgbClr val="82C6FF"/>
                </a:solidFill>
              </a:rPr>
              <a:t>VGG is a classical convolutional neural network architecture. It was based on an analysis of how to increase the depth of such networks. The network utilises small 3 x 3 filters. Otherwise the network is characterized by its simplicity: the only other components being pooling layers and a fully connected layer.</a:t>
            </a:r>
            <a:endParaRPr sz="1700">
              <a:solidFill>
                <a:srgbClr val="82C6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4"/>
          <p:cNvSpPr txBox="1"/>
          <p:nvPr>
            <p:ph type="title"/>
          </p:nvPr>
        </p:nvSpPr>
        <p:spPr>
          <a:xfrm>
            <a:off x="350025" y="-162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VGG</a:t>
            </a:r>
            <a:endParaRPr b="1" sz="3600" u="sng">
              <a:solidFill>
                <a:srgbClr val="82C6FF"/>
              </a:solidFill>
              <a:latin typeface="Courier New"/>
              <a:ea typeface="Courier New"/>
              <a:cs typeface="Courier New"/>
              <a:sym typeface="Courier New"/>
            </a:endParaRPr>
          </a:p>
        </p:txBody>
      </p:sp>
      <p:sp>
        <p:nvSpPr>
          <p:cNvPr id="344" name="Google Shape;344;p54"/>
          <p:cNvSpPr txBox="1"/>
          <p:nvPr/>
        </p:nvSpPr>
        <p:spPr>
          <a:xfrm>
            <a:off x="556125" y="551800"/>
            <a:ext cx="8108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700">
                <a:solidFill>
                  <a:srgbClr val="82C6FF"/>
                </a:solidFill>
                <a:latin typeface="Courier New"/>
                <a:ea typeface="Courier New"/>
                <a:cs typeface="Courier New"/>
                <a:sym typeface="Courier New"/>
              </a:rPr>
              <a:t>Hyper Parameters Search</a:t>
            </a:r>
            <a:endParaRPr b="1" sz="2700">
              <a:solidFill>
                <a:srgbClr val="82C6FF"/>
              </a:solidFill>
              <a:latin typeface="Courier New"/>
              <a:ea typeface="Courier New"/>
              <a:cs typeface="Courier New"/>
              <a:sym typeface="Courier New"/>
            </a:endParaRPr>
          </a:p>
        </p:txBody>
      </p:sp>
      <p:pic>
        <p:nvPicPr>
          <p:cNvPr id="345" name="Google Shape;345;p54"/>
          <p:cNvPicPr preferRelativeResize="0"/>
          <p:nvPr/>
        </p:nvPicPr>
        <p:blipFill>
          <a:blip r:embed="rId3">
            <a:alphaModFix/>
          </a:blip>
          <a:stretch>
            <a:fillRect/>
          </a:stretch>
        </p:blipFill>
        <p:spPr>
          <a:xfrm>
            <a:off x="800600" y="1152100"/>
            <a:ext cx="7542801" cy="2471425"/>
          </a:xfrm>
          <a:prstGeom prst="rect">
            <a:avLst/>
          </a:prstGeom>
          <a:noFill/>
          <a:ln>
            <a:noFill/>
          </a:ln>
        </p:spPr>
      </p:pic>
      <p:pic>
        <p:nvPicPr>
          <p:cNvPr id="346" name="Google Shape;346;p54"/>
          <p:cNvPicPr preferRelativeResize="0"/>
          <p:nvPr/>
        </p:nvPicPr>
        <p:blipFill>
          <a:blip r:embed="rId4">
            <a:alphaModFix/>
          </a:blip>
          <a:stretch>
            <a:fillRect/>
          </a:stretch>
        </p:blipFill>
        <p:spPr>
          <a:xfrm>
            <a:off x="800600" y="3865750"/>
            <a:ext cx="7660474" cy="1105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350025" y="-162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VGG</a:t>
            </a:r>
            <a:endParaRPr b="1" sz="3600" u="sng">
              <a:solidFill>
                <a:srgbClr val="82C6FF"/>
              </a:solidFill>
              <a:latin typeface="Courier New"/>
              <a:ea typeface="Courier New"/>
              <a:cs typeface="Courier New"/>
              <a:sym typeface="Courier New"/>
            </a:endParaRPr>
          </a:p>
        </p:txBody>
      </p:sp>
      <p:sp>
        <p:nvSpPr>
          <p:cNvPr id="352" name="Google Shape;352;p55"/>
          <p:cNvSpPr txBox="1"/>
          <p:nvPr/>
        </p:nvSpPr>
        <p:spPr>
          <a:xfrm>
            <a:off x="5203750" y="81300"/>
            <a:ext cx="3900000" cy="418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400" u="sng">
                <a:solidFill>
                  <a:srgbClr val="82C6FF"/>
                </a:solidFill>
                <a:latin typeface="Courier New"/>
                <a:ea typeface="Courier New"/>
                <a:cs typeface="Courier New"/>
                <a:sym typeface="Courier New"/>
              </a:rPr>
              <a:t>training hyperparameters:</a:t>
            </a:r>
            <a:endParaRPr b="1" sz="24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400">
                <a:solidFill>
                  <a:srgbClr val="82C6FF"/>
                </a:solidFill>
                <a:latin typeface="Courier New"/>
                <a:ea typeface="Courier New"/>
                <a:cs typeface="Courier New"/>
                <a:sym typeface="Courier New"/>
              </a:rPr>
              <a:t>epochs: 50</a:t>
            </a:r>
            <a:endParaRPr b="1" sz="24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400">
                <a:solidFill>
                  <a:srgbClr val="82C6FF"/>
                </a:solidFill>
                <a:latin typeface="Courier New"/>
                <a:ea typeface="Courier New"/>
                <a:cs typeface="Courier New"/>
                <a:sym typeface="Courier New"/>
              </a:rPr>
              <a:t>batch size: 16</a:t>
            </a:r>
            <a:endParaRPr b="1" sz="24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400">
                <a:solidFill>
                  <a:srgbClr val="82C6FF"/>
                </a:solidFill>
                <a:latin typeface="Courier New"/>
                <a:ea typeface="Courier New"/>
                <a:cs typeface="Courier New"/>
                <a:sym typeface="Courier New"/>
              </a:rPr>
              <a:t>learning rate:</a:t>
            </a:r>
            <a:r>
              <a:rPr b="1" lang="iw" sz="2400">
                <a:solidFill>
                  <a:srgbClr val="82C6FF"/>
                </a:solidFill>
                <a:latin typeface="Courier New"/>
                <a:ea typeface="Courier New"/>
                <a:cs typeface="Courier New"/>
                <a:sym typeface="Courier New"/>
              </a:rPr>
              <a:t>0.0026</a:t>
            </a:r>
            <a:endParaRPr b="1" sz="2400">
              <a:solidFill>
                <a:srgbClr val="82C6FF"/>
              </a:solidFill>
              <a:latin typeface="Courier New"/>
              <a:ea typeface="Courier New"/>
              <a:cs typeface="Courier New"/>
              <a:sym typeface="Courier New"/>
            </a:endParaRPr>
          </a:p>
          <a:p>
            <a:pPr indent="0" lvl="0" marL="0" rtl="0" algn="ctr">
              <a:lnSpc>
                <a:spcPct val="127777"/>
              </a:lnSpc>
              <a:spcBef>
                <a:spcPts val="0"/>
              </a:spcBef>
              <a:spcAft>
                <a:spcPts val="0"/>
              </a:spcAft>
              <a:buNone/>
            </a:pPr>
            <a:r>
              <a:rPr b="1" lang="iw" sz="2400">
                <a:solidFill>
                  <a:srgbClr val="82C6FF"/>
                </a:solidFill>
                <a:latin typeface="Courier New"/>
                <a:ea typeface="Courier New"/>
                <a:cs typeface="Courier New"/>
                <a:sym typeface="Courier New"/>
              </a:rPr>
              <a:t>optimizer: AdamW</a:t>
            </a:r>
            <a:endParaRPr b="1" sz="2400">
              <a:solidFill>
                <a:srgbClr val="82C6FF"/>
              </a:solidFill>
              <a:latin typeface="Courier New"/>
              <a:ea typeface="Courier New"/>
              <a:cs typeface="Courier New"/>
              <a:sym typeface="Courier New"/>
            </a:endParaRPr>
          </a:p>
          <a:p>
            <a:pPr indent="0" lvl="0" marL="0" rtl="0" algn="ctr">
              <a:lnSpc>
                <a:spcPct val="127777"/>
              </a:lnSpc>
              <a:spcBef>
                <a:spcPts val="0"/>
              </a:spcBef>
              <a:spcAft>
                <a:spcPts val="0"/>
              </a:spcAft>
              <a:buNone/>
            </a:pPr>
            <a:r>
              <a:rPr b="1" lang="iw" sz="2400">
                <a:solidFill>
                  <a:srgbClr val="82C6FF"/>
                </a:solidFill>
                <a:latin typeface="Courier New"/>
                <a:ea typeface="Courier New"/>
                <a:cs typeface="Courier New"/>
                <a:sym typeface="Courier New"/>
              </a:rPr>
              <a:t>Scechulder:CosineAnnealing</a:t>
            </a:r>
            <a:endParaRPr sz="1050">
              <a:solidFill>
                <a:srgbClr val="D4D4D4"/>
              </a:solidFill>
              <a:highlight>
                <a:srgbClr val="1E1E1E"/>
              </a:highlight>
              <a:latin typeface="Courier New"/>
              <a:ea typeface="Courier New"/>
              <a:cs typeface="Courier New"/>
              <a:sym typeface="Courier New"/>
            </a:endParaRPr>
          </a:p>
          <a:p>
            <a:pPr indent="0" lvl="0" marL="0" rtl="0" algn="ctr">
              <a:spcBef>
                <a:spcPts val="0"/>
              </a:spcBef>
              <a:spcAft>
                <a:spcPts val="0"/>
              </a:spcAft>
              <a:buNone/>
            </a:pPr>
            <a:r>
              <a:rPr b="1" lang="iw" sz="2400">
                <a:solidFill>
                  <a:srgbClr val="82C6FF"/>
                </a:solidFill>
                <a:latin typeface="Courier New"/>
                <a:ea typeface="Courier New"/>
                <a:cs typeface="Courier New"/>
                <a:sym typeface="Courier New"/>
              </a:rPr>
              <a:t>augmentation: shown in photo</a:t>
            </a:r>
            <a:endParaRPr sz="1000"/>
          </a:p>
        </p:txBody>
      </p:sp>
      <p:pic>
        <p:nvPicPr>
          <p:cNvPr id="353" name="Google Shape;353;p55"/>
          <p:cNvPicPr preferRelativeResize="0"/>
          <p:nvPr/>
        </p:nvPicPr>
        <p:blipFill>
          <a:blip r:embed="rId3">
            <a:alphaModFix/>
          </a:blip>
          <a:stretch>
            <a:fillRect/>
          </a:stretch>
        </p:blipFill>
        <p:spPr>
          <a:xfrm>
            <a:off x="90775" y="488125"/>
            <a:ext cx="4481225" cy="4513074"/>
          </a:xfrm>
          <a:prstGeom prst="rect">
            <a:avLst/>
          </a:prstGeom>
          <a:noFill/>
          <a:ln>
            <a:noFill/>
          </a:ln>
        </p:spPr>
      </p:pic>
      <p:pic>
        <p:nvPicPr>
          <p:cNvPr id="354" name="Google Shape;354;p55"/>
          <p:cNvPicPr preferRelativeResize="0"/>
          <p:nvPr/>
        </p:nvPicPr>
        <p:blipFill>
          <a:blip r:embed="rId4">
            <a:alphaModFix/>
          </a:blip>
          <a:stretch>
            <a:fillRect/>
          </a:stretch>
        </p:blipFill>
        <p:spPr>
          <a:xfrm>
            <a:off x="4673975" y="4268100"/>
            <a:ext cx="4352375" cy="669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50025" y="-162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VGG</a:t>
            </a:r>
            <a:endParaRPr b="1" sz="3600" u="sng">
              <a:solidFill>
                <a:srgbClr val="82C6FF"/>
              </a:solidFill>
              <a:latin typeface="Courier New"/>
              <a:ea typeface="Courier New"/>
              <a:cs typeface="Courier New"/>
              <a:sym typeface="Courier New"/>
            </a:endParaRPr>
          </a:p>
        </p:txBody>
      </p:sp>
      <p:pic>
        <p:nvPicPr>
          <p:cNvPr id="360" name="Google Shape;360;p56"/>
          <p:cNvPicPr preferRelativeResize="0"/>
          <p:nvPr/>
        </p:nvPicPr>
        <p:blipFill>
          <a:blip r:embed="rId3">
            <a:alphaModFix/>
          </a:blip>
          <a:stretch>
            <a:fillRect/>
          </a:stretch>
        </p:blipFill>
        <p:spPr>
          <a:xfrm>
            <a:off x="102000" y="532250"/>
            <a:ext cx="8839198" cy="3475650"/>
          </a:xfrm>
          <a:prstGeom prst="rect">
            <a:avLst/>
          </a:prstGeom>
          <a:noFill/>
          <a:ln>
            <a:noFill/>
          </a:ln>
        </p:spPr>
      </p:pic>
      <p:sp>
        <p:nvSpPr>
          <p:cNvPr id="361" name="Google Shape;361;p56"/>
          <p:cNvSpPr txBox="1"/>
          <p:nvPr/>
        </p:nvSpPr>
        <p:spPr>
          <a:xfrm>
            <a:off x="1200175" y="4178325"/>
            <a:ext cx="6030900" cy="87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500"/>
              <a:t>Final Train Loss: </a:t>
            </a:r>
            <a:r>
              <a:rPr lang="iw" sz="1500">
                <a:solidFill>
                  <a:schemeClr val="lt1"/>
                </a:solidFill>
                <a:highlight>
                  <a:srgbClr val="FFFFFF"/>
                </a:highlight>
              </a:rPr>
              <a:t>0.15</a:t>
            </a:r>
            <a:r>
              <a:rPr lang="iw" sz="1500">
                <a:solidFill>
                  <a:schemeClr val="lt1"/>
                </a:solidFill>
                <a:highlight>
                  <a:srgbClr val="FFFFFF"/>
                </a:highlight>
              </a:rPr>
              <a:t>			Final Train F1 Score:  0.92</a:t>
            </a:r>
            <a:endParaRPr sz="1500">
              <a:solidFill>
                <a:schemeClr val="lt1"/>
              </a:solidFill>
              <a:highlight>
                <a:srgbClr val="FFFFFF"/>
              </a:highlight>
            </a:endParaRPr>
          </a:p>
          <a:p>
            <a:pPr indent="0" lvl="0" marL="0" rtl="0" algn="l">
              <a:spcBef>
                <a:spcPts val="0"/>
              </a:spcBef>
              <a:spcAft>
                <a:spcPts val="0"/>
              </a:spcAft>
              <a:buNone/>
            </a:pPr>
            <a:r>
              <a:rPr lang="iw" sz="1500">
                <a:solidFill>
                  <a:schemeClr val="lt1"/>
                </a:solidFill>
                <a:highlight>
                  <a:srgbClr val="FFFFFF"/>
                </a:highlight>
              </a:rPr>
              <a:t>			</a:t>
            </a:r>
            <a:endParaRPr sz="1500">
              <a:solidFill>
                <a:schemeClr val="lt1"/>
              </a:solidFill>
              <a:highlight>
                <a:srgbClr val="FFFFFF"/>
              </a:highlight>
            </a:endParaRPr>
          </a:p>
          <a:p>
            <a:pPr indent="0" lvl="0" marL="0" rtl="0" algn="l">
              <a:spcBef>
                <a:spcPts val="0"/>
              </a:spcBef>
              <a:spcAft>
                <a:spcPts val="0"/>
              </a:spcAft>
              <a:buNone/>
            </a:pPr>
            <a:r>
              <a:rPr lang="iw" sz="1500">
                <a:solidFill>
                  <a:schemeClr val="lt1"/>
                </a:solidFill>
                <a:highlight>
                  <a:srgbClr val="FFFFFF"/>
                </a:highlight>
              </a:rPr>
              <a:t>Final Validation Loss: 0.11		Final Validation F1 Score: 0.95</a:t>
            </a:r>
            <a:endParaRPr sz="1500">
              <a:solidFill>
                <a:schemeClr val="lt1"/>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350038"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selected model - ResNet50</a:t>
            </a:r>
            <a:endParaRPr b="1" sz="3600" u="sng">
              <a:solidFill>
                <a:srgbClr val="82C6FF"/>
              </a:solidFill>
              <a:latin typeface="Courier New"/>
              <a:ea typeface="Courier New"/>
              <a:cs typeface="Courier New"/>
              <a:sym typeface="Courier New"/>
            </a:endParaRPr>
          </a:p>
        </p:txBody>
      </p:sp>
      <p:pic>
        <p:nvPicPr>
          <p:cNvPr id="367" name="Google Shape;367;p57"/>
          <p:cNvPicPr preferRelativeResize="0"/>
          <p:nvPr/>
        </p:nvPicPr>
        <p:blipFill>
          <a:blip r:embed="rId3">
            <a:alphaModFix/>
          </a:blip>
          <a:stretch>
            <a:fillRect/>
          </a:stretch>
        </p:blipFill>
        <p:spPr>
          <a:xfrm>
            <a:off x="0" y="1785429"/>
            <a:ext cx="9143999" cy="3035946"/>
          </a:xfrm>
          <a:prstGeom prst="rect">
            <a:avLst/>
          </a:prstGeom>
          <a:noFill/>
          <a:ln>
            <a:noFill/>
          </a:ln>
        </p:spPr>
      </p:pic>
      <p:sp>
        <p:nvSpPr>
          <p:cNvPr id="368" name="Google Shape;368;p57"/>
          <p:cNvSpPr txBox="1"/>
          <p:nvPr/>
        </p:nvSpPr>
        <p:spPr>
          <a:xfrm>
            <a:off x="0" y="765575"/>
            <a:ext cx="9144000" cy="972600"/>
          </a:xfrm>
          <a:prstGeom prst="rect">
            <a:avLst/>
          </a:prstGeom>
          <a:noFill/>
          <a:ln>
            <a:noFill/>
          </a:ln>
        </p:spPr>
        <p:txBody>
          <a:bodyPr anchorCtr="0" anchor="t" bIns="91425" lIns="91425" spcFirstLastPara="1" rIns="91425" wrap="square" tIns="91425">
            <a:normAutofit fontScale="40000" lnSpcReduction="10000"/>
          </a:bodyPr>
          <a:lstStyle/>
          <a:p>
            <a:pPr indent="0" lvl="0" marL="0" rtl="0" algn="ctr">
              <a:spcBef>
                <a:spcPts val="0"/>
              </a:spcBef>
              <a:spcAft>
                <a:spcPts val="0"/>
              </a:spcAft>
              <a:buNone/>
            </a:pPr>
            <a:r>
              <a:rPr lang="iw" sz="2800">
                <a:solidFill>
                  <a:srgbClr val="82C6FF"/>
                </a:solidFill>
              </a:rPr>
              <a:t>We chose the ResNet50 model, based on the Article we review.</a:t>
            </a:r>
            <a:endParaRPr sz="2800">
              <a:solidFill>
                <a:srgbClr val="82C6FF"/>
              </a:solidFill>
            </a:endParaRPr>
          </a:p>
          <a:p>
            <a:pPr indent="0" lvl="0" marL="0" rtl="0" algn="ctr">
              <a:spcBef>
                <a:spcPts val="0"/>
              </a:spcBef>
              <a:spcAft>
                <a:spcPts val="0"/>
              </a:spcAft>
              <a:buNone/>
            </a:pPr>
            <a:r>
              <a:rPr lang="iw" sz="2800">
                <a:solidFill>
                  <a:srgbClr val="82C6FF"/>
                </a:solidFill>
              </a:rPr>
              <a:t>But we can’t </a:t>
            </a:r>
            <a:r>
              <a:rPr lang="iw" sz="2800">
                <a:solidFill>
                  <a:srgbClr val="82C6FF"/>
                </a:solidFill>
              </a:rPr>
              <a:t>directly</a:t>
            </a:r>
            <a:r>
              <a:rPr lang="iw" sz="2800">
                <a:solidFill>
                  <a:srgbClr val="82C6FF"/>
                </a:solidFill>
              </a:rPr>
              <a:t> compare (</a:t>
            </a:r>
            <a:r>
              <a:rPr lang="iw" sz="2800">
                <a:solidFill>
                  <a:srgbClr val="82C6FF"/>
                </a:solidFill>
              </a:rPr>
              <a:t>evolution)</a:t>
            </a:r>
            <a:r>
              <a:rPr lang="iw" sz="2800">
                <a:solidFill>
                  <a:srgbClr val="82C6FF"/>
                </a:solidFill>
              </a:rPr>
              <a:t> scores, </a:t>
            </a:r>
            <a:r>
              <a:rPr lang="iw" sz="2800">
                <a:solidFill>
                  <a:srgbClr val="82C6FF"/>
                </a:solidFill>
              </a:rPr>
              <a:t>ResNet, short of Residual Networks is a classic neural network used as a backbone for many computer vision tasks. This model was the winner of ImageNet challenge in 2015. The fundamental breakthrough with ResNet was it allowed us to train extremely deep neural networks with 150+layers successfully. Prior to ResNet training very deep neural networks was difficult due to the problem of vanishing gradients.</a:t>
            </a:r>
            <a:endParaRPr sz="2800" u="sng">
              <a:solidFill>
                <a:srgbClr val="82C6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50038" y="-228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ResNet50 - </a:t>
            </a:r>
            <a:r>
              <a:rPr b="1" lang="iw" sz="3600" u="sng">
                <a:solidFill>
                  <a:srgbClr val="82C6FF"/>
                </a:solidFill>
                <a:latin typeface="Courier New"/>
                <a:ea typeface="Courier New"/>
                <a:cs typeface="Courier New"/>
                <a:sym typeface="Courier New"/>
              </a:rPr>
              <a:t>quick and dirty</a:t>
            </a:r>
            <a:endParaRPr b="1" sz="3600" u="sng">
              <a:solidFill>
                <a:srgbClr val="82C6FF"/>
              </a:solidFill>
              <a:latin typeface="Courier New"/>
              <a:ea typeface="Courier New"/>
              <a:cs typeface="Courier New"/>
              <a:sym typeface="Courier New"/>
            </a:endParaRPr>
          </a:p>
        </p:txBody>
      </p:sp>
      <p:pic>
        <p:nvPicPr>
          <p:cNvPr id="374" name="Google Shape;374;p58"/>
          <p:cNvPicPr preferRelativeResize="0"/>
          <p:nvPr/>
        </p:nvPicPr>
        <p:blipFill>
          <a:blip r:embed="rId3">
            <a:alphaModFix/>
          </a:blip>
          <a:stretch>
            <a:fillRect/>
          </a:stretch>
        </p:blipFill>
        <p:spPr>
          <a:xfrm>
            <a:off x="152400" y="725100"/>
            <a:ext cx="3978551" cy="4266000"/>
          </a:xfrm>
          <a:prstGeom prst="rect">
            <a:avLst/>
          </a:prstGeom>
          <a:noFill/>
          <a:ln>
            <a:noFill/>
          </a:ln>
        </p:spPr>
      </p:pic>
      <p:sp>
        <p:nvSpPr>
          <p:cNvPr id="375" name="Google Shape;375;p58"/>
          <p:cNvSpPr txBox="1"/>
          <p:nvPr/>
        </p:nvSpPr>
        <p:spPr>
          <a:xfrm>
            <a:off x="4357825" y="339825"/>
            <a:ext cx="4876500" cy="473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800" u="sng">
                <a:solidFill>
                  <a:srgbClr val="82C6FF"/>
                </a:solidFill>
                <a:latin typeface="Courier New"/>
                <a:ea typeface="Courier New"/>
                <a:cs typeface="Courier New"/>
                <a:sym typeface="Courier New"/>
              </a:rPr>
              <a:t>training </a:t>
            </a:r>
            <a:r>
              <a:rPr b="1" lang="iw" sz="2800" u="sng">
                <a:solidFill>
                  <a:srgbClr val="82C6FF"/>
                </a:solidFill>
                <a:latin typeface="Courier New"/>
                <a:ea typeface="Courier New"/>
                <a:cs typeface="Courier New"/>
                <a:sym typeface="Courier New"/>
              </a:rPr>
              <a:t>hyperparameters</a:t>
            </a:r>
            <a:r>
              <a:rPr b="1" lang="iw" sz="2800" u="sng">
                <a:solidFill>
                  <a:srgbClr val="82C6FF"/>
                </a:solidFill>
                <a:latin typeface="Courier New"/>
                <a:ea typeface="Courier New"/>
                <a:cs typeface="Courier New"/>
                <a:sym typeface="Courier New"/>
              </a:rPr>
              <a:t>:</a:t>
            </a:r>
            <a:endParaRPr b="1" sz="28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epochs: 30</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batch size: 64</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learning rate:0.05</a:t>
            </a:r>
            <a:endParaRPr b="1" sz="2800">
              <a:solidFill>
                <a:srgbClr val="82C6FF"/>
              </a:solidFill>
              <a:latin typeface="Courier New"/>
              <a:ea typeface="Courier New"/>
              <a:cs typeface="Courier New"/>
              <a:sym typeface="Courier New"/>
            </a:endParaRPr>
          </a:p>
          <a:p>
            <a:pPr indent="0" lvl="0" marL="0" rtl="0" algn="ctr">
              <a:lnSpc>
                <a:spcPct val="127777"/>
              </a:lnSpc>
              <a:spcBef>
                <a:spcPts val="0"/>
              </a:spcBef>
              <a:spcAft>
                <a:spcPts val="0"/>
              </a:spcAft>
              <a:buNone/>
            </a:pPr>
            <a:r>
              <a:rPr b="1" lang="iw" sz="2800">
                <a:solidFill>
                  <a:srgbClr val="82C6FF"/>
                </a:solidFill>
                <a:latin typeface="Courier New"/>
                <a:ea typeface="Courier New"/>
                <a:cs typeface="Courier New"/>
                <a:sym typeface="Courier New"/>
              </a:rPr>
              <a:t>optimizer: AdamW</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augmentation: No</a:t>
            </a:r>
            <a:endParaRPr b="1" sz="2800">
              <a:solidFill>
                <a:srgbClr val="82C6FF"/>
              </a:solidFill>
              <a:latin typeface="Courier New"/>
              <a:ea typeface="Courier New"/>
              <a:cs typeface="Courier New"/>
              <a:sym typeface="Courier New"/>
            </a:endParaRPr>
          </a:p>
          <a:p>
            <a:pPr indent="0" lvl="0" marL="0" rtl="0" algn="l">
              <a:lnSpc>
                <a:spcPct val="127777"/>
              </a:lnSpc>
              <a:spcBef>
                <a:spcPts val="0"/>
              </a:spcBef>
              <a:spcAft>
                <a:spcPts val="0"/>
              </a:spcAft>
              <a:buNone/>
            </a:pPr>
            <a:r>
              <a:t/>
            </a:r>
            <a:endParaRPr b="1" sz="2800">
              <a:solidFill>
                <a:srgbClr val="FF0000"/>
              </a:solidFill>
              <a:latin typeface="Courier New"/>
              <a:ea typeface="Courier New"/>
              <a:cs typeface="Courier New"/>
              <a:sym typeface="Courier New"/>
            </a:endParaRPr>
          </a:p>
          <a:p>
            <a:pPr indent="0" lvl="0" marL="0" rtl="0" algn="ctr">
              <a:spcBef>
                <a:spcPts val="0"/>
              </a:spcBef>
              <a:spcAft>
                <a:spcPts val="0"/>
              </a:spcAft>
              <a:buNone/>
            </a:pPr>
            <a:r>
              <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2800" u="sng">
              <a:solidFill>
                <a:srgbClr val="82C6FF"/>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9"/>
          <p:cNvPicPr preferRelativeResize="0"/>
          <p:nvPr/>
        </p:nvPicPr>
        <p:blipFill>
          <a:blip r:embed="rId3">
            <a:alphaModFix/>
          </a:blip>
          <a:stretch>
            <a:fillRect/>
          </a:stretch>
        </p:blipFill>
        <p:spPr>
          <a:xfrm>
            <a:off x="444075" y="0"/>
            <a:ext cx="8103450" cy="3810000"/>
          </a:xfrm>
          <a:prstGeom prst="rect">
            <a:avLst/>
          </a:prstGeom>
          <a:noFill/>
          <a:ln>
            <a:noFill/>
          </a:ln>
        </p:spPr>
      </p:pic>
      <p:pic>
        <p:nvPicPr>
          <p:cNvPr id="381" name="Google Shape;381;p59"/>
          <p:cNvPicPr preferRelativeResize="0"/>
          <p:nvPr/>
        </p:nvPicPr>
        <p:blipFill>
          <a:blip r:embed="rId4">
            <a:alphaModFix/>
          </a:blip>
          <a:stretch>
            <a:fillRect/>
          </a:stretch>
        </p:blipFill>
        <p:spPr>
          <a:xfrm>
            <a:off x="228600" y="3810000"/>
            <a:ext cx="8534400" cy="133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pic>
        <p:nvPicPr>
          <p:cNvPr id="386" name="Google Shape;386;p60"/>
          <p:cNvPicPr preferRelativeResize="0"/>
          <p:nvPr/>
        </p:nvPicPr>
        <p:blipFill>
          <a:blip r:embed="rId3">
            <a:alphaModFix/>
          </a:blip>
          <a:stretch>
            <a:fillRect/>
          </a:stretch>
        </p:blipFill>
        <p:spPr>
          <a:xfrm>
            <a:off x="152400" y="152400"/>
            <a:ext cx="8839200" cy="4558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pic>
        <p:nvPicPr>
          <p:cNvPr id="391" name="Google Shape;391;p61"/>
          <p:cNvPicPr preferRelativeResize="0"/>
          <p:nvPr/>
        </p:nvPicPr>
        <p:blipFill>
          <a:blip r:embed="rId3">
            <a:alphaModFix/>
          </a:blip>
          <a:stretch>
            <a:fillRect/>
          </a:stretch>
        </p:blipFill>
        <p:spPr>
          <a:xfrm>
            <a:off x="152400" y="1291475"/>
            <a:ext cx="8839200" cy="25605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653850" y="1379875"/>
            <a:ext cx="3364073" cy="2383750"/>
          </a:xfrm>
          <a:prstGeom prst="rect">
            <a:avLst/>
          </a:prstGeom>
          <a:noFill/>
          <a:ln>
            <a:noFill/>
          </a:ln>
        </p:spPr>
      </p:pic>
      <p:sp>
        <p:nvSpPr>
          <p:cNvPr id="88" name="Google Shape;88;p17"/>
          <p:cNvSpPr txBox="1"/>
          <p:nvPr>
            <p:ph type="title"/>
          </p:nvPr>
        </p:nvSpPr>
        <p:spPr>
          <a:xfrm>
            <a:off x="311700" y="193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Dataset Split</a:t>
            </a:r>
            <a:endParaRPr b="1" sz="3600" u="sng">
              <a:solidFill>
                <a:srgbClr val="82C6FF"/>
              </a:solidFill>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89" name="Google Shape;89;p17"/>
          <p:cNvPicPr preferRelativeResize="0"/>
          <p:nvPr/>
        </p:nvPicPr>
        <p:blipFill>
          <a:blip r:embed="rId4">
            <a:alphaModFix/>
          </a:blip>
          <a:stretch>
            <a:fillRect/>
          </a:stretch>
        </p:blipFill>
        <p:spPr>
          <a:xfrm>
            <a:off x="4544625" y="1379875"/>
            <a:ext cx="3814000" cy="2383750"/>
          </a:xfrm>
          <a:prstGeom prst="rect">
            <a:avLst/>
          </a:prstGeom>
          <a:noFill/>
          <a:ln>
            <a:noFill/>
          </a:ln>
        </p:spPr>
      </p:pic>
      <p:sp>
        <p:nvSpPr>
          <p:cNvPr id="90" name="Google Shape;90;p17"/>
          <p:cNvSpPr txBox="1"/>
          <p:nvPr/>
        </p:nvSpPr>
        <p:spPr>
          <a:xfrm>
            <a:off x="1473213" y="979675"/>
            <a:ext cx="15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Train 80%</a:t>
            </a:r>
            <a:endParaRPr b="1" sz="1800" u="sng">
              <a:solidFill>
                <a:srgbClr val="82C6FF"/>
              </a:solidFill>
            </a:endParaRPr>
          </a:p>
        </p:txBody>
      </p:sp>
      <p:sp>
        <p:nvSpPr>
          <p:cNvPr id="91" name="Google Shape;91;p17"/>
          <p:cNvSpPr txBox="1"/>
          <p:nvPr/>
        </p:nvSpPr>
        <p:spPr>
          <a:xfrm>
            <a:off x="5591427" y="918175"/>
            <a:ext cx="18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Validation 20%</a:t>
            </a:r>
            <a:endParaRPr b="1" sz="1800" u="sng">
              <a:solidFill>
                <a:srgbClr val="82C6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62"/>
          <p:cNvPicPr preferRelativeResize="0"/>
          <p:nvPr/>
        </p:nvPicPr>
        <p:blipFill>
          <a:blip r:embed="rId3">
            <a:alphaModFix/>
          </a:blip>
          <a:stretch>
            <a:fillRect/>
          </a:stretch>
        </p:blipFill>
        <p:spPr>
          <a:xfrm>
            <a:off x="180200" y="152400"/>
            <a:ext cx="4518109" cy="4838701"/>
          </a:xfrm>
          <a:prstGeom prst="rect">
            <a:avLst/>
          </a:prstGeom>
          <a:noFill/>
          <a:ln>
            <a:noFill/>
          </a:ln>
        </p:spPr>
      </p:pic>
      <p:sp>
        <p:nvSpPr>
          <p:cNvPr id="397" name="Google Shape;397;p62"/>
          <p:cNvSpPr txBox="1"/>
          <p:nvPr/>
        </p:nvSpPr>
        <p:spPr>
          <a:xfrm>
            <a:off x="4419600" y="0"/>
            <a:ext cx="4876500" cy="473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800" u="sng">
                <a:solidFill>
                  <a:srgbClr val="82C6FF"/>
                </a:solidFill>
                <a:latin typeface="Courier New"/>
                <a:ea typeface="Courier New"/>
                <a:cs typeface="Courier New"/>
                <a:sym typeface="Courier New"/>
              </a:rPr>
              <a:t>Training H</a:t>
            </a:r>
            <a:r>
              <a:rPr b="1" lang="iw" sz="2800" u="sng">
                <a:solidFill>
                  <a:srgbClr val="82C6FF"/>
                </a:solidFill>
                <a:latin typeface="Courier New"/>
                <a:ea typeface="Courier New"/>
                <a:cs typeface="Courier New"/>
                <a:sym typeface="Courier New"/>
              </a:rPr>
              <a:t>yperparameters</a:t>
            </a:r>
            <a:r>
              <a:rPr b="1" lang="iw" sz="2800" u="sng">
                <a:solidFill>
                  <a:srgbClr val="82C6FF"/>
                </a:solidFill>
                <a:latin typeface="Courier New"/>
                <a:ea typeface="Courier New"/>
                <a:cs typeface="Courier New"/>
                <a:sym typeface="Courier New"/>
              </a:rPr>
              <a:t>:</a:t>
            </a:r>
            <a:endParaRPr b="1" sz="2800" u="sng">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epochs</a:t>
            </a:r>
            <a:r>
              <a:rPr b="1" lang="iw" sz="2800">
                <a:solidFill>
                  <a:srgbClr val="82C6FF"/>
                </a:solidFill>
                <a:latin typeface="Courier New"/>
                <a:ea typeface="Courier New"/>
                <a:cs typeface="Courier New"/>
                <a:sym typeface="Courier New"/>
              </a:rPr>
              <a:t>: 50</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batch size: 16</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learning rate:0.00423</a:t>
            </a:r>
            <a:endParaRPr b="1" sz="2800">
              <a:solidFill>
                <a:srgbClr val="82C6FF"/>
              </a:solidFill>
              <a:latin typeface="Courier New"/>
              <a:ea typeface="Courier New"/>
              <a:cs typeface="Courier New"/>
              <a:sym typeface="Courier New"/>
            </a:endParaRPr>
          </a:p>
          <a:p>
            <a:pPr indent="0" lvl="0" marL="0" rtl="0" algn="ctr">
              <a:lnSpc>
                <a:spcPct val="127777"/>
              </a:lnSpc>
              <a:spcBef>
                <a:spcPts val="0"/>
              </a:spcBef>
              <a:spcAft>
                <a:spcPts val="0"/>
              </a:spcAft>
              <a:buNone/>
            </a:pPr>
            <a:r>
              <a:rPr b="1" lang="iw" sz="2800">
                <a:solidFill>
                  <a:srgbClr val="82C6FF"/>
                </a:solidFill>
                <a:latin typeface="Courier New"/>
                <a:ea typeface="Courier New"/>
                <a:cs typeface="Courier New"/>
                <a:sym typeface="Courier New"/>
              </a:rPr>
              <a:t>optimizer: AdamW</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rPr b="1" lang="iw" sz="2800">
                <a:solidFill>
                  <a:srgbClr val="82C6FF"/>
                </a:solidFill>
                <a:latin typeface="Courier New"/>
                <a:ea typeface="Courier New"/>
                <a:cs typeface="Courier New"/>
                <a:sym typeface="Courier New"/>
              </a:rPr>
              <a:t>augmentation: True</a:t>
            </a:r>
            <a:endParaRPr b="1" sz="2800">
              <a:solidFill>
                <a:srgbClr val="82C6FF"/>
              </a:solidFill>
              <a:latin typeface="Courier New"/>
              <a:ea typeface="Courier New"/>
              <a:cs typeface="Courier New"/>
              <a:sym typeface="Courier New"/>
            </a:endParaRPr>
          </a:p>
          <a:p>
            <a:pPr indent="0" lvl="0" marL="0" rtl="0" algn="l">
              <a:lnSpc>
                <a:spcPct val="127777"/>
              </a:lnSpc>
              <a:spcBef>
                <a:spcPts val="0"/>
              </a:spcBef>
              <a:spcAft>
                <a:spcPts val="0"/>
              </a:spcAft>
              <a:buNone/>
            </a:pPr>
            <a:r>
              <a:t/>
            </a:r>
            <a:endParaRPr b="1" sz="2800">
              <a:solidFill>
                <a:srgbClr val="FF0000"/>
              </a:solidFill>
              <a:latin typeface="Courier New"/>
              <a:ea typeface="Courier New"/>
              <a:cs typeface="Courier New"/>
              <a:sym typeface="Courier New"/>
            </a:endParaRPr>
          </a:p>
          <a:p>
            <a:pPr indent="0" lvl="0" marL="0" rtl="0" algn="ctr">
              <a:spcBef>
                <a:spcPts val="0"/>
              </a:spcBef>
              <a:spcAft>
                <a:spcPts val="0"/>
              </a:spcAft>
              <a:buNone/>
            </a:pPr>
            <a:r>
              <a:t/>
            </a:r>
            <a:endParaRPr b="1" sz="2800">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2800" u="sng">
              <a:solidFill>
                <a:srgbClr val="82C6FF"/>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3"/>
          <p:cNvPicPr preferRelativeResize="0"/>
          <p:nvPr/>
        </p:nvPicPr>
        <p:blipFill>
          <a:blip r:embed="rId3">
            <a:alphaModFix/>
          </a:blip>
          <a:stretch>
            <a:fillRect/>
          </a:stretch>
        </p:blipFill>
        <p:spPr>
          <a:xfrm>
            <a:off x="152400" y="152400"/>
            <a:ext cx="8839202" cy="2174800"/>
          </a:xfrm>
          <a:prstGeom prst="rect">
            <a:avLst/>
          </a:prstGeom>
          <a:noFill/>
          <a:ln>
            <a:noFill/>
          </a:ln>
        </p:spPr>
      </p:pic>
      <p:pic>
        <p:nvPicPr>
          <p:cNvPr id="403" name="Google Shape;403;p63"/>
          <p:cNvPicPr preferRelativeResize="0"/>
          <p:nvPr/>
        </p:nvPicPr>
        <p:blipFill>
          <a:blip r:embed="rId4">
            <a:alphaModFix/>
          </a:blip>
          <a:stretch>
            <a:fillRect/>
          </a:stretch>
        </p:blipFill>
        <p:spPr>
          <a:xfrm>
            <a:off x="152400" y="2479600"/>
            <a:ext cx="8914374" cy="2511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4"/>
          <p:cNvSpPr txBox="1"/>
          <p:nvPr/>
        </p:nvSpPr>
        <p:spPr>
          <a:xfrm>
            <a:off x="1223525" y="685800"/>
            <a:ext cx="64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9" name="Google Shape;409;p64"/>
          <p:cNvPicPr preferRelativeResize="0"/>
          <p:nvPr/>
        </p:nvPicPr>
        <p:blipFill>
          <a:blip r:embed="rId3">
            <a:alphaModFix/>
          </a:blip>
          <a:stretch>
            <a:fillRect/>
          </a:stretch>
        </p:blipFill>
        <p:spPr>
          <a:xfrm>
            <a:off x="2041850" y="685800"/>
            <a:ext cx="4929875" cy="328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31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Dataset Split</a:t>
            </a:r>
            <a:endParaRPr b="1" sz="3600" u="sng">
              <a:solidFill>
                <a:srgbClr val="82C6FF"/>
              </a:solidFill>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p:txBody>
      </p:sp>
      <p:pic>
        <p:nvPicPr>
          <p:cNvPr id="97" name="Google Shape;97;p18"/>
          <p:cNvPicPr preferRelativeResize="0"/>
          <p:nvPr/>
        </p:nvPicPr>
        <p:blipFill>
          <a:blip r:embed="rId3">
            <a:alphaModFix/>
          </a:blip>
          <a:stretch>
            <a:fillRect/>
          </a:stretch>
        </p:blipFill>
        <p:spPr>
          <a:xfrm>
            <a:off x="657425" y="1323525"/>
            <a:ext cx="3293534" cy="3204950"/>
          </a:xfrm>
          <a:prstGeom prst="rect">
            <a:avLst/>
          </a:prstGeom>
          <a:noFill/>
          <a:ln>
            <a:noFill/>
          </a:ln>
        </p:spPr>
      </p:pic>
      <p:sp>
        <p:nvSpPr>
          <p:cNvPr id="98" name="Google Shape;98;p18"/>
          <p:cNvSpPr txBox="1"/>
          <p:nvPr/>
        </p:nvSpPr>
        <p:spPr>
          <a:xfrm>
            <a:off x="1467738" y="924900"/>
            <a:ext cx="15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Train</a:t>
            </a:r>
            <a:endParaRPr b="1" sz="1800" u="sng">
              <a:solidFill>
                <a:srgbClr val="82C6FF"/>
              </a:solidFill>
            </a:endParaRPr>
          </a:p>
        </p:txBody>
      </p:sp>
      <p:sp>
        <p:nvSpPr>
          <p:cNvPr id="99" name="Google Shape;99;p18"/>
          <p:cNvSpPr txBox="1"/>
          <p:nvPr/>
        </p:nvSpPr>
        <p:spPr>
          <a:xfrm>
            <a:off x="5591413" y="918175"/>
            <a:ext cx="15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Validation</a:t>
            </a:r>
            <a:endParaRPr b="1" sz="1800" u="sng">
              <a:solidFill>
                <a:srgbClr val="82C6FF"/>
              </a:solidFill>
            </a:endParaRPr>
          </a:p>
        </p:txBody>
      </p:sp>
      <p:pic>
        <p:nvPicPr>
          <p:cNvPr id="100" name="Google Shape;100;p18"/>
          <p:cNvPicPr preferRelativeResize="0"/>
          <p:nvPr/>
        </p:nvPicPr>
        <p:blipFill>
          <a:blip r:embed="rId4">
            <a:alphaModFix/>
          </a:blip>
          <a:stretch>
            <a:fillRect/>
          </a:stretch>
        </p:blipFill>
        <p:spPr>
          <a:xfrm>
            <a:off x="4503226" y="1323525"/>
            <a:ext cx="3333470" cy="320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77275" y="277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Dataset Split</a:t>
            </a:r>
            <a:endParaRPr b="1" sz="3600" u="sng">
              <a:solidFill>
                <a:srgbClr val="82C6FF"/>
              </a:solidFill>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p:txBody>
      </p:sp>
      <p:sp>
        <p:nvSpPr>
          <p:cNvPr id="106" name="Google Shape;106;p19"/>
          <p:cNvSpPr txBox="1"/>
          <p:nvPr/>
        </p:nvSpPr>
        <p:spPr>
          <a:xfrm>
            <a:off x="1023813" y="1077300"/>
            <a:ext cx="15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Train</a:t>
            </a:r>
            <a:endParaRPr b="1" sz="1800" u="sng">
              <a:solidFill>
                <a:srgbClr val="82C6FF"/>
              </a:solidFill>
            </a:endParaRPr>
          </a:p>
        </p:txBody>
      </p:sp>
      <p:sp>
        <p:nvSpPr>
          <p:cNvPr id="107" name="Google Shape;107;p19"/>
          <p:cNvSpPr txBox="1"/>
          <p:nvPr/>
        </p:nvSpPr>
        <p:spPr>
          <a:xfrm>
            <a:off x="6416213" y="1077300"/>
            <a:ext cx="15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800" u="sng">
                <a:solidFill>
                  <a:srgbClr val="82C6FF"/>
                </a:solidFill>
              </a:rPr>
              <a:t>Validation</a:t>
            </a:r>
            <a:endParaRPr b="1" sz="1800" u="sng">
              <a:solidFill>
                <a:srgbClr val="82C6FF"/>
              </a:solidFill>
            </a:endParaRPr>
          </a:p>
        </p:txBody>
      </p:sp>
      <p:pic>
        <p:nvPicPr>
          <p:cNvPr id="108" name="Google Shape;108;p19"/>
          <p:cNvPicPr preferRelativeResize="0"/>
          <p:nvPr/>
        </p:nvPicPr>
        <p:blipFill>
          <a:blip r:embed="rId3">
            <a:alphaModFix/>
          </a:blip>
          <a:stretch>
            <a:fillRect/>
          </a:stretch>
        </p:blipFill>
        <p:spPr>
          <a:xfrm>
            <a:off x="243375" y="1579625"/>
            <a:ext cx="3430575" cy="2937600"/>
          </a:xfrm>
          <a:prstGeom prst="rect">
            <a:avLst/>
          </a:prstGeom>
          <a:noFill/>
          <a:ln>
            <a:noFill/>
          </a:ln>
        </p:spPr>
      </p:pic>
      <p:pic>
        <p:nvPicPr>
          <p:cNvPr id="109" name="Google Shape;109;p19"/>
          <p:cNvPicPr preferRelativeResize="0"/>
          <p:nvPr/>
        </p:nvPicPr>
        <p:blipFill>
          <a:blip r:embed="rId3">
            <a:alphaModFix/>
          </a:blip>
          <a:stretch>
            <a:fillRect/>
          </a:stretch>
        </p:blipFill>
        <p:spPr>
          <a:xfrm>
            <a:off x="5591850" y="1579625"/>
            <a:ext cx="3430575" cy="2937600"/>
          </a:xfrm>
          <a:prstGeom prst="rect">
            <a:avLst/>
          </a:prstGeom>
          <a:noFill/>
          <a:ln>
            <a:noFill/>
          </a:ln>
        </p:spPr>
      </p:pic>
      <p:pic>
        <p:nvPicPr>
          <p:cNvPr id="110" name="Google Shape;110;p19"/>
          <p:cNvPicPr preferRelativeResize="0"/>
          <p:nvPr/>
        </p:nvPicPr>
        <p:blipFill>
          <a:blip r:embed="rId4">
            <a:alphaModFix/>
          </a:blip>
          <a:stretch>
            <a:fillRect/>
          </a:stretch>
        </p:blipFill>
        <p:spPr>
          <a:xfrm>
            <a:off x="3608200" y="1579625"/>
            <a:ext cx="2032200" cy="293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2403750" y="1330100"/>
            <a:ext cx="3943350" cy="3257550"/>
          </a:xfrm>
          <a:prstGeom prst="rect">
            <a:avLst/>
          </a:prstGeom>
          <a:noFill/>
          <a:ln>
            <a:noFill/>
          </a:ln>
        </p:spPr>
      </p:pic>
      <p:sp>
        <p:nvSpPr>
          <p:cNvPr id="116" name="Google Shape;116;p20"/>
          <p:cNvSpPr txBox="1"/>
          <p:nvPr>
            <p:ph type="title"/>
          </p:nvPr>
        </p:nvSpPr>
        <p:spPr>
          <a:xfrm>
            <a:off x="277275" y="277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Raw Annotation F</a:t>
            </a:r>
            <a:r>
              <a:rPr b="1" lang="iw" sz="3600" u="sng">
                <a:solidFill>
                  <a:srgbClr val="82C6FF"/>
                </a:solidFill>
                <a:latin typeface="Courier New"/>
                <a:ea typeface="Courier New"/>
                <a:cs typeface="Courier New"/>
                <a:sym typeface="Courier New"/>
              </a:rPr>
              <a:t>ile </a:t>
            </a:r>
            <a:endParaRPr b="1" sz="3600" u="sng">
              <a:solidFill>
                <a:srgbClr val="82C6FF"/>
              </a:solidFill>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a:p>
            <a:pPr indent="0" lvl="0" marL="0" rtl="0" algn="ctr">
              <a:spcBef>
                <a:spcPts val="0"/>
              </a:spcBef>
              <a:spcAft>
                <a:spcPts val="0"/>
              </a:spcAft>
              <a:buNone/>
            </a:pPr>
            <a:r>
              <a:t/>
            </a:r>
            <a:endParaRPr b="1" sz="3600" u="sng">
              <a:solidFill>
                <a:srgbClr val="82C6FF"/>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179775" y="1587550"/>
            <a:ext cx="8839199" cy="1637220"/>
          </a:xfrm>
          <a:prstGeom prst="rect">
            <a:avLst/>
          </a:prstGeom>
          <a:noFill/>
          <a:ln>
            <a:noFill/>
          </a:ln>
        </p:spPr>
      </p:pic>
      <p:sp>
        <p:nvSpPr>
          <p:cNvPr id="122" name="Google Shape;122;p21"/>
          <p:cNvSpPr txBox="1"/>
          <p:nvPr>
            <p:ph type="title"/>
          </p:nvPr>
        </p:nvSpPr>
        <p:spPr>
          <a:xfrm>
            <a:off x="339075" y="420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w" sz="3600" u="sng">
                <a:solidFill>
                  <a:srgbClr val="82C6FF"/>
                </a:solidFill>
                <a:latin typeface="Courier New"/>
                <a:ea typeface="Courier New"/>
                <a:cs typeface="Courier New"/>
                <a:sym typeface="Courier New"/>
              </a:rPr>
              <a:t>Multi Label One Hot Encoding</a:t>
            </a:r>
            <a:endParaRPr b="1" sz="3600" u="sng">
              <a:solidFill>
                <a:srgbClr val="82C6FF"/>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